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326" r:id="rId3"/>
    <p:sldId id="257" r:id="rId4"/>
    <p:sldId id="320" r:id="rId5"/>
    <p:sldId id="266" r:id="rId6"/>
    <p:sldId id="267" r:id="rId7"/>
    <p:sldId id="268" r:id="rId8"/>
    <p:sldId id="269" r:id="rId9"/>
    <p:sldId id="270" r:id="rId10"/>
    <p:sldId id="273" r:id="rId11"/>
    <p:sldId id="323" r:id="rId12"/>
    <p:sldId id="332" r:id="rId13"/>
    <p:sldId id="333" r:id="rId14"/>
    <p:sldId id="330" r:id="rId15"/>
    <p:sldId id="276" r:id="rId16"/>
    <p:sldId id="280" r:id="rId17"/>
    <p:sldId id="281" r:id="rId18"/>
    <p:sldId id="282" r:id="rId19"/>
    <p:sldId id="278" r:id="rId20"/>
    <p:sldId id="279" r:id="rId21"/>
    <p:sldId id="283" r:id="rId22"/>
    <p:sldId id="286" r:id="rId23"/>
    <p:sldId id="285" r:id="rId24"/>
    <p:sldId id="319" r:id="rId25"/>
    <p:sldId id="287" r:id="rId26"/>
    <p:sldId id="345" r:id="rId27"/>
    <p:sldId id="322" r:id="rId28"/>
    <p:sldId id="288" r:id="rId29"/>
    <p:sldId id="290" r:id="rId30"/>
    <p:sldId id="291" r:id="rId31"/>
    <p:sldId id="284" r:id="rId32"/>
    <p:sldId id="260" r:id="rId33"/>
    <p:sldId id="335" r:id="rId34"/>
    <p:sldId id="336" r:id="rId35"/>
    <p:sldId id="337" r:id="rId36"/>
    <p:sldId id="338" r:id="rId37"/>
    <p:sldId id="339" r:id="rId38"/>
    <p:sldId id="342" r:id="rId39"/>
    <p:sldId id="310" r:id="rId40"/>
    <p:sldId id="318" r:id="rId41"/>
    <p:sldId id="316" r:id="rId42"/>
    <p:sldId id="258" r:id="rId43"/>
    <p:sldId id="293" r:id="rId44"/>
    <p:sldId id="331" r:id="rId45"/>
    <p:sldId id="343" r:id="rId46"/>
    <p:sldId id="325" r:id="rId47"/>
    <p:sldId id="300" r:id="rId48"/>
    <p:sldId id="301" r:id="rId49"/>
    <p:sldId id="346" r:id="rId50"/>
    <p:sldId id="298" r:id="rId51"/>
    <p:sldId id="299" r:id="rId52"/>
    <p:sldId id="262" r:id="rId53"/>
    <p:sldId id="302" r:id="rId54"/>
    <p:sldId id="303" r:id="rId55"/>
    <p:sldId id="315" r:id="rId5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72"/>
      </p:cViewPr>
      <p:guideLst/>
    </p:cSldViewPr>
  </p:slideViewPr>
  <p:notesTextViewPr>
    <p:cViewPr>
      <p:scale>
        <a:sx n="1" d="1"/>
        <a:sy n="1" d="1"/>
      </p:scale>
      <p:origin x="0" y="0"/>
    </p:cViewPr>
  </p:notesTextViewPr>
  <p:sorterViewPr>
    <p:cViewPr varScale="1">
      <p:scale>
        <a:sx n="100" d="100"/>
        <a:sy n="100" d="100"/>
      </p:scale>
      <p:origin x="0" y="-105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3FCDF4-FFE4-44D1-A1C3-A55C4FE3CABB}" type="datetimeFigureOut">
              <a:rPr lang="es-ES" smtClean="0"/>
              <a:t>20/10/2023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9F6F0-A0A9-46C4-8853-1C06D4D434AC}" type="slidenum">
              <a:rPr lang="es-ES" smtClean="0"/>
              <a:t>‹Nº›</a:t>
            </a:fld>
            <a:endParaRPr lang="es-ES"/>
          </a:p>
        </p:txBody>
      </p:sp>
    </p:spTree>
    <p:extLst>
      <p:ext uri="{BB962C8B-B14F-4D97-AF65-F5344CB8AC3E}">
        <p14:creationId xmlns:p14="http://schemas.microsoft.com/office/powerpoint/2010/main" val="1013487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D80697E-24B6-4BCA-B917-340C1D237500}" type="slidenum">
              <a:rPr kumimoji="0" lang="es-ES" altLang="es-E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a:t>
            </a:fld>
            <a:endParaRPr kumimoji="0" lang="es-ES" altLang="es-E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5475"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a:noFill/>
        </p:spPr>
        <p:txBody>
          <a:bodyPr/>
          <a:lstStyle/>
          <a:p>
            <a:pPr eaLnBrk="1" hangingPunct="1"/>
            <a:endParaRPr lang="es-ES" altLang="es-ES" smtClean="0"/>
          </a:p>
        </p:txBody>
      </p:sp>
    </p:spTree>
    <p:extLst>
      <p:ext uri="{BB962C8B-B14F-4D97-AF65-F5344CB8AC3E}">
        <p14:creationId xmlns:p14="http://schemas.microsoft.com/office/powerpoint/2010/main" val="3812843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D80697E-24B6-4BCA-B917-340C1D237500}" type="slidenum">
              <a:rPr kumimoji="0" lang="es-ES" altLang="es-E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36</a:t>
            </a:fld>
            <a:endParaRPr kumimoji="0" lang="es-ES" altLang="es-E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5475"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a:noFill/>
        </p:spPr>
        <p:txBody>
          <a:bodyPr/>
          <a:lstStyle/>
          <a:p>
            <a:pPr eaLnBrk="1" hangingPunct="1"/>
            <a:endParaRPr lang="es-ES" altLang="es-ES" smtClean="0"/>
          </a:p>
        </p:txBody>
      </p:sp>
    </p:spTree>
    <p:extLst>
      <p:ext uri="{BB962C8B-B14F-4D97-AF65-F5344CB8AC3E}">
        <p14:creationId xmlns:p14="http://schemas.microsoft.com/office/powerpoint/2010/main" val="3914160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2E9F6F0-A0A9-46C4-8853-1C06D4D434AC}" type="slidenum">
              <a:rPr lang="es-ES" smtClean="0"/>
              <a:t>44</a:t>
            </a:fld>
            <a:endParaRPr lang="es-ES"/>
          </a:p>
        </p:txBody>
      </p:sp>
    </p:spTree>
    <p:extLst>
      <p:ext uri="{BB962C8B-B14F-4D97-AF65-F5344CB8AC3E}">
        <p14:creationId xmlns:p14="http://schemas.microsoft.com/office/powerpoint/2010/main" val="133413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0FC6E00-B650-4A7C-B08B-1121AB995E27}" type="slidenum">
              <a:rPr kumimoji="0" lang="es-ES" altLang="es-E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ES" altLang="es-ES" sz="12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mtClean="0"/>
          </a:p>
        </p:txBody>
      </p:sp>
    </p:spTree>
    <p:extLst>
      <p:ext uri="{BB962C8B-B14F-4D97-AF65-F5344CB8AC3E}">
        <p14:creationId xmlns:p14="http://schemas.microsoft.com/office/powerpoint/2010/main" val="4015795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CE4D7C4-0AD5-480E-B9F9-31D27205ECE7}" type="slidenum">
              <a:rPr kumimoji="0" lang="es-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16</a:t>
            </a:fld>
            <a:endParaRPr kumimoji="0" lang="es-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0467" name="Rectangle 2"/>
          <p:cNvSpPr>
            <a:spLocks noGrp="1" noRot="1" noChangeAspect="1" noChangeArrowheads="1" noTextEdit="1"/>
          </p:cNvSpPr>
          <p:nvPr>
            <p:ph type="sldImg"/>
          </p:nvPr>
        </p:nvSpPr>
        <p:spPr>
          <a:xfrm>
            <a:off x="917575" y="744538"/>
            <a:ext cx="4962525" cy="3722687"/>
          </a:xfrm>
          <a:ln/>
        </p:spPr>
      </p:sp>
      <p:sp>
        <p:nvSpPr>
          <p:cNvPr id="190468" name="Rectangle 3"/>
          <p:cNvSpPr>
            <a:spLocks noGrp="1" noChangeArrowheads="1"/>
          </p:cNvSpPr>
          <p:nvPr>
            <p:ph type="body" idx="1"/>
          </p:nvPr>
        </p:nvSpPr>
        <p:spPr>
          <a:noFill/>
        </p:spPr>
        <p:txBody>
          <a:bodyPr/>
          <a:lstStyle/>
          <a:p>
            <a:pPr eaLnBrk="1" hangingPunct="1"/>
            <a:endParaRPr lang="es-ES" altLang="es-ES" smtClean="0">
              <a:latin typeface="Arial" panose="020B0604020202020204" pitchFamily="34" charset="0"/>
            </a:endParaRPr>
          </a:p>
        </p:txBody>
      </p:sp>
    </p:spTree>
    <p:extLst>
      <p:ext uri="{BB962C8B-B14F-4D97-AF65-F5344CB8AC3E}">
        <p14:creationId xmlns:p14="http://schemas.microsoft.com/office/powerpoint/2010/main" val="468645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51F544-7CD7-4DCA-9DA9-A242C72D8DEC}" type="slidenum">
              <a:rPr kumimoji="0" lang="es-ES" altLang="es-E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altLang="es-ES" sz="12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mtClean="0"/>
          </a:p>
        </p:txBody>
      </p:sp>
    </p:spTree>
    <p:extLst>
      <p:ext uri="{BB962C8B-B14F-4D97-AF65-F5344CB8AC3E}">
        <p14:creationId xmlns:p14="http://schemas.microsoft.com/office/powerpoint/2010/main" val="1827000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BE3341-37C7-4629-A546-4C928DDD9103}" type="slidenum">
              <a:rPr kumimoji="0" lang="es-ES" altLang="es-E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ES" altLang="es-ES" sz="12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mtClean="0"/>
          </a:p>
        </p:txBody>
      </p:sp>
    </p:spTree>
    <p:extLst>
      <p:ext uri="{BB962C8B-B14F-4D97-AF65-F5344CB8AC3E}">
        <p14:creationId xmlns:p14="http://schemas.microsoft.com/office/powerpoint/2010/main" val="1441279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D80697E-24B6-4BCA-B917-340C1D237500}" type="slidenum">
              <a:rPr kumimoji="0" lang="es-ES" altLang="es-E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20</a:t>
            </a:fld>
            <a:endParaRPr kumimoji="0" lang="es-ES" altLang="es-E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5475" name="Rectangle 2"/>
          <p:cNvSpPr>
            <a:spLocks noGrp="1" noRot="1" noChangeAspect="1" noChangeArrowheads="1" noTextEdit="1"/>
          </p:cNvSpPr>
          <p:nvPr>
            <p:ph type="sldImg"/>
          </p:nvPr>
        </p:nvSpPr>
        <p:spPr>
          <a:xfrm>
            <a:off x="1143000" y="685800"/>
            <a:ext cx="4572000" cy="3429000"/>
          </a:xfrm>
          <a:ln/>
        </p:spPr>
      </p:sp>
      <p:sp>
        <p:nvSpPr>
          <p:cNvPr id="105476" name="Rectangle 3"/>
          <p:cNvSpPr>
            <a:spLocks noGrp="1" noChangeArrowheads="1"/>
          </p:cNvSpPr>
          <p:nvPr>
            <p:ph type="body" idx="1"/>
          </p:nvPr>
        </p:nvSpPr>
        <p:spPr>
          <a:noFill/>
        </p:spPr>
        <p:txBody>
          <a:bodyPr/>
          <a:lstStyle/>
          <a:p>
            <a:pPr eaLnBrk="1" hangingPunct="1"/>
            <a:endParaRPr lang="es-ES" altLang="es-ES" smtClean="0"/>
          </a:p>
        </p:txBody>
      </p:sp>
    </p:spTree>
    <p:extLst>
      <p:ext uri="{BB962C8B-B14F-4D97-AF65-F5344CB8AC3E}">
        <p14:creationId xmlns:p14="http://schemas.microsoft.com/office/powerpoint/2010/main" val="1011940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D80697E-24B6-4BCA-B917-340C1D237500}" type="slidenum">
              <a:rPr kumimoji="0" lang="es-ES" altLang="es-E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21</a:t>
            </a:fld>
            <a:endParaRPr kumimoji="0" lang="es-ES" altLang="es-E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5475"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a:noFill/>
        </p:spPr>
        <p:txBody>
          <a:bodyPr/>
          <a:lstStyle/>
          <a:p>
            <a:pPr eaLnBrk="1" hangingPunct="1"/>
            <a:endParaRPr lang="es-ES" altLang="es-ES" dirty="0" smtClean="0"/>
          </a:p>
        </p:txBody>
      </p:sp>
    </p:spTree>
    <p:extLst>
      <p:ext uri="{BB962C8B-B14F-4D97-AF65-F5344CB8AC3E}">
        <p14:creationId xmlns:p14="http://schemas.microsoft.com/office/powerpoint/2010/main" val="2233570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2E9F6F0-A0A9-46C4-8853-1C06D4D434AC}" type="slidenum">
              <a:rPr lang="es-ES" smtClean="0"/>
              <a:t>23</a:t>
            </a:fld>
            <a:endParaRPr lang="es-ES"/>
          </a:p>
        </p:txBody>
      </p:sp>
    </p:spTree>
    <p:extLst>
      <p:ext uri="{BB962C8B-B14F-4D97-AF65-F5344CB8AC3E}">
        <p14:creationId xmlns:p14="http://schemas.microsoft.com/office/powerpoint/2010/main" val="2459111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2E9F6F0-A0A9-46C4-8853-1C06D4D434AC}" type="slidenum">
              <a:rPr lang="es-ES" smtClean="0"/>
              <a:t>24</a:t>
            </a:fld>
            <a:endParaRPr lang="es-ES"/>
          </a:p>
        </p:txBody>
      </p:sp>
    </p:spTree>
    <p:extLst>
      <p:ext uri="{BB962C8B-B14F-4D97-AF65-F5344CB8AC3E}">
        <p14:creationId xmlns:p14="http://schemas.microsoft.com/office/powerpoint/2010/main" val="1071133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E7562E-CDC8-4AF8-AB9B-D442CB1965C2}"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974119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B9FC10-93E6-4A9A-9498-2CE6C43DB44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92776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44661D-CC68-4D5E-9F7E-FCAE201B039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992222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4639"/>
            <a:ext cx="109728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EF936FAB-A0CD-40BB-B9FE-7D5F4FF7F8BE}" type="slidenum">
              <a:rPr lang="es-ES"/>
              <a:pPr>
                <a:defRPr/>
              </a:pPr>
              <a:t>‹Nº›</a:t>
            </a:fld>
            <a:endParaRPr lang="es-ES"/>
          </a:p>
        </p:txBody>
      </p:sp>
    </p:spTree>
    <p:extLst>
      <p:ext uri="{BB962C8B-B14F-4D97-AF65-F5344CB8AC3E}">
        <p14:creationId xmlns:p14="http://schemas.microsoft.com/office/powerpoint/2010/main" val="2336882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1ED60A-AD4B-4A77-A381-085B638FEB3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478297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829F32-A961-4B65-B74E-52BA66E6939A}"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730060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8BE9C5-DA66-406F-881C-D9011DE6853F}"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87607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EE830C-9767-407C-AAF1-097CA262FC6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02859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40AABF2-A410-48C6-85DE-341586E9700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492617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C61B4E4-BC44-4367-B5F7-531FD8D25173}"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099388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1E6FE2-5C8E-4D1F-84A7-717865F4C4F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315816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F194F7-CE34-4130-A970-5A3BB9C1FD8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758025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1F672"/>
            </a:gs>
            <a:gs pos="100000">
              <a:srgbClr val="92D050">
                <a:lumMod val="42000"/>
                <a:lumOff val="58000"/>
              </a:srgbClr>
            </a:gs>
            <a:gs pos="100000">
              <a:schemeClr val="accent1">
                <a:shade val="100000"/>
                <a:satMod val="115000"/>
              </a:schemeClr>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F0A48330-F6DB-4E92-899A-1D4C68EC910B}" type="slidenum">
              <a:rPr lang="es-ES">
                <a:solidFill>
                  <a:srgbClr val="000000"/>
                </a:solidFill>
              </a:rPr>
              <a:pPr fontAlgn="base">
                <a:spcBef>
                  <a:spcPct val="0"/>
                </a:spcBef>
                <a:spcAft>
                  <a:spcPct val="0"/>
                </a:spcAft>
                <a:defRPr/>
              </a:pPr>
              <a:t>‹Nº›</a:t>
            </a:fld>
            <a:endParaRPr lang="es-ES">
              <a:solidFill>
                <a:srgbClr val="000000"/>
              </a:solidFill>
            </a:endParaRPr>
          </a:p>
        </p:txBody>
      </p:sp>
    </p:spTree>
    <p:extLst>
      <p:ext uri="{BB962C8B-B14F-4D97-AF65-F5344CB8AC3E}">
        <p14:creationId xmlns:p14="http://schemas.microsoft.com/office/powerpoint/2010/main" val="1373240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4.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image" Target="../media/image51.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37.png"/><Relationship Id="rId2" Type="http://schemas.openxmlformats.org/officeDocument/2006/relationships/slideLayout" Target="../slideLayouts/slideLayout2.xml"/><Relationship Id="rId16" Type="http://schemas.openxmlformats.org/officeDocument/2006/relationships/oleObject" Target="../embeddings/oleObject2.bin"/><Relationship Id="rId1" Type="http://schemas.openxmlformats.org/officeDocument/2006/relationships/vmlDrawing" Target="../drawings/vmlDrawing2.v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50.pn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wmf"/></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oleObject" Target="../embeddings/oleObject3.bin"/><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sustainabledevelopment.un.org/post2015/transformingourworld"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5067300" y="256222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endParaRPr lang="es-ES" altLang="es-ES" sz="1800" dirty="0">
              <a:solidFill>
                <a:srgbClr val="000000"/>
              </a:solidFill>
            </a:endParaRPr>
          </a:p>
        </p:txBody>
      </p:sp>
      <p:sp>
        <p:nvSpPr>
          <p:cNvPr id="3076" name="Rectangle 4"/>
          <p:cNvSpPr>
            <a:spLocks noChangeArrowheads="1"/>
          </p:cNvSpPr>
          <p:nvPr/>
        </p:nvSpPr>
        <p:spPr bwMode="auto">
          <a:xfrm>
            <a:off x="5300663" y="260032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endParaRPr lang="es-ES" altLang="es-ES" sz="1800" dirty="0">
              <a:solidFill>
                <a:srgbClr val="000000"/>
              </a:solidFill>
            </a:endParaRPr>
          </a:p>
        </p:txBody>
      </p:sp>
      <p:sp>
        <p:nvSpPr>
          <p:cNvPr id="9" name="Rectangle 2"/>
          <p:cNvSpPr txBox="1">
            <a:spLocks noChangeArrowheads="1"/>
          </p:cNvSpPr>
          <p:nvPr/>
        </p:nvSpPr>
        <p:spPr>
          <a:xfrm>
            <a:off x="1524000" y="0"/>
            <a:ext cx="9144000" cy="2708920"/>
          </a:xfrm>
          <a:prstGeom prst="rect">
            <a:avLst/>
          </a:prstGeom>
          <a:solidFill>
            <a:srgbClr val="CCFF99"/>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endParaRPr lang="es-ES" altLang="es-ES" sz="4000" b="1" kern="0" dirty="0" smtClean="0">
              <a:solidFill>
                <a:srgbClr val="008000"/>
              </a:solidFill>
              <a:latin typeface="Comic Sans MS" pitchFamily="66" charset="0"/>
            </a:endParaRPr>
          </a:p>
          <a:p>
            <a:pPr eaLnBrk="1" hangingPunct="1"/>
            <a:r>
              <a:rPr lang="es-ES" altLang="es-ES" sz="4000" b="1" kern="0" dirty="0" smtClean="0">
                <a:solidFill>
                  <a:srgbClr val="008000"/>
                </a:solidFill>
                <a:latin typeface="Comic Sans MS" pitchFamily="66" charset="0"/>
              </a:rPr>
              <a:t>EL SUELO Y LA SOSTENIBILIDAD MEDIOAMBIENTAL: Función del Suelo en el Pacto Verde Europeo</a:t>
            </a:r>
            <a:endParaRPr lang="es-ES" altLang="es-ES" sz="4000" b="1" kern="0" dirty="0">
              <a:solidFill>
                <a:srgbClr val="008000"/>
              </a:solidFill>
              <a:latin typeface="Comic Sans MS" pitchFamily="66" charset="0"/>
            </a:endParaRPr>
          </a:p>
          <a:p>
            <a:pPr eaLnBrk="1" hangingPunct="1"/>
            <a:endParaRPr lang="es-ES" altLang="es-ES" sz="4000" b="1" kern="0" dirty="0">
              <a:solidFill>
                <a:srgbClr val="008000"/>
              </a:solidFill>
              <a:latin typeface="Comic Sans MS" pitchFamily="66" charset="0"/>
            </a:endParaRPr>
          </a:p>
        </p:txBody>
      </p:sp>
      <p:sp>
        <p:nvSpPr>
          <p:cNvPr id="10" name="Text Box 5"/>
          <p:cNvSpPr txBox="1">
            <a:spLocks noChangeArrowheads="1"/>
          </p:cNvSpPr>
          <p:nvPr/>
        </p:nvSpPr>
        <p:spPr bwMode="auto">
          <a:xfrm>
            <a:off x="1466408" y="2633345"/>
            <a:ext cx="9201592" cy="4647426"/>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None/>
            </a:pPr>
            <a:r>
              <a:rPr lang="es-ES_tradnl" altLang="es-ES" sz="2400" b="1" dirty="0">
                <a:solidFill>
                  <a:srgbClr val="008000"/>
                </a:solidFill>
                <a:latin typeface="Comic Sans MS" pitchFamily="66" charset="0"/>
              </a:rPr>
              <a:t>Dra. Carmen Antolín Tomás</a:t>
            </a:r>
          </a:p>
          <a:p>
            <a:pPr algn="ctr" eaLnBrk="1" fontAlgn="base" hangingPunct="1">
              <a:spcBef>
                <a:spcPct val="50000"/>
              </a:spcBef>
              <a:spcAft>
                <a:spcPct val="0"/>
              </a:spcAft>
              <a:buNone/>
            </a:pPr>
            <a:r>
              <a:rPr lang="es-ES_tradnl" altLang="es-ES" sz="1600" b="1" dirty="0">
                <a:solidFill>
                  <a:srgbClr val="008000"/>
                </a:solidFill>
                <a:latin typeface="Comic Sans MS" pitchFamily="66" charset="0"/>
              </a:rPr>
              <a:t>Profesora Titular de Edafología de la </a:t>
            </a:r>
            <a:r>
              <a:rPr lang="es-ES_tradnl" altLang="es-ES" sz="1600" b="1" dirty="0" err="1">
                <a:solidFill>
                  <a:srgbClr val="008000"/>
                </a:solidFill>
                <a:latin typeface="Comic Sans MS" pitchFamily="66" charset="0"/>
              </a:rPr>
              <a:t>Universitat</a:t>
            </a:r>
            <a:r>
              <a:rPr lang="es-ES_tradnl" altLang="es-ES" sz="1600" b="1" dirty="0">
                <a:solidFill>
                  <a:srgbClr val="008000"/>
                </a:solidFill>
                <a:latin typeface="Comic Sans MS" pitchFamily="66" charset="0"/>
              </a:rPr>
              <a:t> de </a:t>
            </a:r>
            <a:r>
              <a:rPr lang="es-ES_tradnl" altLang="es-ES" sz="1600" b="1" dirty="0" err="1">
                <a:solidFill>
                  <a:srgbClr val="008000"/>
                </a:solidFill>
                <a:latin typeface="Comic Sans MS" pitchFamily="66" charset="0"/>
              </a:rPr>
              <a:t>València</a:t>
            </a:r>
            <a:r>
              <a:rPr lang="es-ES_tradnl" altLang="es-ES" sz="1600" b="1" dirty="0">
                <a:solidFill>
                  <a:srgbClr val="008000"/>
                </a:solidFill>
                <a:latin typeface="Comic Sans MS" pitchFamily="66" charset="0"/>
              </a:rPr>
              <a:t> (Jubilada)</a:t>
            </a:r>
          </a:p>
          <a:p>
            <a:pPr algn="ctr" eaLnBrk="1" fontAlgn="base" hangingPunct="1">
              <a:spcBef>
                <a:spcPct val="50000"/>
              </a:spcBef>
              <a:spcAft>
                <a:spcPct val="0"/>
              </a:spcAft>
              <a:buNone/>
            </a:pPr>
            <a:r>
              <a:rPr lang="es-ES_tradnl" altLang="es-ES" sz="1600" b="1" dirty="0">
                <a:solidFill>
                  <a:srgbClr val="008000"/>
                </a:solidFill>
                <a:latin typeface="Comic Sans MS" pitchFamily="66" charset="0"/>
              </a:rPr>
              <a:t>Investigadora del Dpto. de Planificación Territorial del CIDE Centro de Investigaciones sobre Desertificación (UVEG-CSIC-GV) </a:t>
            </a:r>
            <a:r>
              <a:rPr lang="es-ES_tradnl" altLang="es-ES" sz="1600" b="1" dirty="0" err="1">
                <a:solidFill>
                  <a:srgbClr val="008000"/>
                </a:solidFill>
                <a:latin typeface="Comic Sans MS" pitchFamily="66" charset="0"/>
              </a:rPr>
              <a:t>Universitat</a:t>
            </a:r>
            <a:r>
              <a:rPr lang="es-ES_tradnl" altLang="es-ES" sz="1600" b="1" dirty="0">
                <a:solidFill>
                  <a:srgbClr val="008000"/>
                </a:solidFill>
                <a:latin typeface="Comic Sans MS" pitchFamily="66" charset="0"/>
              </a:rPr>
              <a:t> de  </a:t>
            </a:r>
            <a:r>
              <a:rPr lang="es-ES_tradnl" altLang="es-ES" sz="1600" b="1" dirty="0" err="1">
                <a:solidFill>
                  <a:srgbClr val="008000"/>
                </a:solidFill>
                <a:latin typeface="Comic Sans MS" pitchFamily="66" charset="0"/>
              </a:rPr>
              <a:t>València</a:t>
            </a:r>
            <a:r>
              <a:rPr lang="es-ES_tradnl" altLang="es-ES" sz="1600" b="1" dirty="0">
                <a:solidFill>
                  <a:srgbClr val="008000"/>
                </a:solidFill>
                <a:latin typeface="Comic Sans MS" pitchFamily="66" charset="0"/>
              </a:rPr>
              <a:t>-Consejo Superior de Investigaciones Científicas-Generalitat Valenciana (Jubilada)</a:t>
            </a:r>
          </a:p>
          <a:p>
            <a:pPr algn="ctr" eaLnBrk="1" fontAlgn="base" hangingPunct="1">
              <a:spcBef>
                <a:spcPct val="50000"/>
              </a:spcBef>
              <a:spcAft>
                <a:spcPct val="0"/>
              </a:spcAft>
              <a:buNone/>
            </a:pPr>
            <a:r>
              <a:rPr lang="es-ES_tradnl" altLang="es-ES" sz="1600" b="1" dirty="0">
                <a:solidFill>
                  <a:srgbClr val="008000"/>
                </a:solidFill>
                <a:latin typeface="Comic Sans MS" pitchFamily="66" charset="0"/>
              </a:rPr>
              <a:t>Presidenta Asociación de Profesores Jubilados de la </a:t>
            </a:r>
            <a:r>
              <a:rPr lang="es-ES_tradnl" altLang="es-ES" sz="1600" b="1" dirty="0" err="1">
                <a:solidFill>
                  <a:srgbClr val="008000"/>
                </a:solidFill>
                <a:latin typeface="Comic Sans MS" pitchFamily="66" charset="0"/>
              </a:rPr>
              <a:t>Universitat</a:t>
            </a:r>
            <a:r>
              <a:rPr lang="es-ES_tradnl" altLang="es-ES" sz="1600" b="1" dirty="0">
                <a:solidFill>
                  <a:srgbClr val="008000"/>
                </a:solidFill>
                <a:latin typeface="Comic Sans MS" pitchFamily="66" charset="0"/>
              </a:rPr>
              <a:t> de </a:t>
            </a:r>
            <a:r>
              <a:rPr lang="es-ES_tradnl" altLang="es-ES" sz="1600" b="1" dirty="0" err="1">
                <a:solidFill>
                  <a:srgbClr val="008000"/>
                </a:solidFill>
                <a:latin typeface="Comic Sans MS" pitchFamily="66" charset="0"/>
              </a:rPr>
              <a:t>València</a:t>
            </a:r>
            <a:r>
              <a:rPr lang="es-ES_tradnl" altLang="es-ES" sz="1600" b="1" dirty="0">
                <a:solidFill>
                  <a:srgbClr val="008000"/>
                </a:solidFill>
                <a:latin typeface="Comic Sans MS" pitchFamily="66" charset="0"/>
              </a:rPr>
              <a:t> (APRJUV)</a:t>
            </a:r>
          </a:p>
          <a:p>
            <a:pPr algn="ctr" eaLnBrk="1" fontAlgn="base" hangingPunct="1">
              <a:spcBef>
                <a:spcPct val="50000"/>
              </a:spcBef>
              <a:spcAft>
                <a:spcPct val="0"/>
              </a:spcAft>
              <a:buNone/>
            </a:pPr>
            <a:endParaRPr lang="es-ES_tradnl" altLang="es-ES" sz="1600" b="1" dirty="0">
              <a:solidFill>
                <a:srgbClr val="008000"/>
              </a:solidFill>
              <a:latin typeface="Comic Sans MS" pitchFamily="66" charset="0"/>
            </a:endParaRPr>
          </a:p>
          <a:p>
            <a:pPr eaLnBrk="1" hangingPunct="1">
              <a:spcBef>
                <a:spcPts val="0"/>
              </a:spcBef>
              <a:buNone/>
            </a:pPr>
            <a:r>
              <a:rPr lang="es-ES" altLang="es-ES" sz="2800" b="1" kern="0" dirty="0" err="1" smtClean="0">
                <a:solidFill>
                  <a:srgbClr val="008000"/>
                </a:solidFill>
                <a:latin typeface="Comic Sans MS" pitchFamily="66" charset="0"/>
              </a:rPr>
              <a:t>Organiza:ASSOCIACIÓ</a:t>
            </a:r>
            <a:r>
              <a:rPr lang="es-ES" altLang="es-ES" sz="2800" b="1" kern="0" dirty="0" smtClean="0">
                <a:solidFill>
                  <a:srgbClr val="008000"/>
                </a:solidFill>
                <a:latin typeface="Comic Sans MS" pitchFamily="66" charset="0"/>
              </a:rPr>
              <a:t> </a:t>
            </a:r>
          </a:p>
          <a:p>
            <a:pPr eaLnBrk="1" hangingPunct="1">
              <a:spcBef>
                <a:spcPts val="0"/>
              </a:spcBef>
              <a:buNone/>
            </a:pPr>
            <a:r>
              <a:rPr lang="es-ES" altLang="es-ES" sz="2800" b="1" kern="0" dirty="0">
                <a:solidFill>
                  <a:srgbClr val="008000"/>
                </a:solidFill>
                <a:latin typeface="Comic Sans MS" pitchFamily="66" charset="0"/>
              </a:rPr>
              <a:t> </a:t>
            </a:r>
            <a:r>
              <a:rPr lang="es-ES" altLang="es-ES" sz="2800" b="1" kern="0" dirty="0" smtClean="0">
                <a:solidFill>
                  <a:srgbClr val="008000"/>
                </a:solidFill>
                <a:latin typeface="Comic Sans MS" pitchFamily="66" charset="0"/>
              </a:rPr>
              <a:t>INSTITUT D’ESTUDIS DE</a:t>
            </a:r>
            <a:endParaRPr lang="es-ES" altLang="es-ES" sz="2800" b="1" kern="0" dirty="0">
              <a:solidFill>
                <a:srgbClr val="008000"/>
              </a:solidFill>
              <a:latin typeface="Comic Sans MS" pitchFamily="66" charset="0"/>
            </a:endParaRPr>
          </a:p>
          <a:p>
            <a:pPr eaLnBrk="1" hangingPunct="1">
              <a:spcBef>
                <a:spcPts val="0"/>
              </a:spcBef>
              <a:buNone/>
            </a:pPr>
            <a:r>
              <a:rPr lang="es-ES" altLang="es-ES" sz="2800" b="1" kern="0" dirty="0" smtClean="0">
                <a:solidFill>
                  <a:srgbClr val="008000"/>
                </a:solidFill>
                <a:latin typeface="Comic Sans MS" pitchFamily="66" charset="0"/>
              </a:rPr>
              <a:t>   L’HORTA. ALBORAIA</a:t>
            </a:r>
            <a:endParaRPr lang="es-ES" altLang="es-ES" sz="2800" b="1" kern="0" dirty="0">
              <a:solidFill>
                <a:srgbClr val="008000"/>
              </a:solidFill>
              <a:latin typeface="Comic Sans MS" pitchFamily="66" charset="0"/>
            </a:endParaRPr>
          </a:p>
          <a:p>
            <a:pPr algn="ctr" eaLnBrk="1" fontAlgn="base" hangingPunct="1">
              <a:spcBef>
                <a:spcPct val="50000"/>
              </a:spcBef>
              <a:spcAft>
                <a:spcPct val="0"/>
              </a:spcAft>
              <a:buNone/>
            </a:pPr>
            <a:endParaRPr lang="es-ES_tradnl" altLang="es-ES" sz="1600" b="1" dirty="0">
              <a:solidFill>
                <a:srgbClr val="008000"/>
              </a:solidFill>
              <a:latin typeface="Comic Sans MS" pitchFamily="66" charset="0"/>
            </a:endParaRPr>
          </a:p>
          <a:p>
            <a:pPr algn="ctr" eaLnBrk="1" fontAlgn="base" hangingPunct="1">
              <a:spcBef>
                <a:spcPct val="50000"/>
              </a:spcBef>
              <a:spcAft>
                <a:spcPct val="0"/>
              </a:spcAft>
              <a:buNone/>
            </a:pPr>
            <a:endParaRPr lang="es-ES" altLang="es-ES" sz="2400" b="1" dirty="0">
              <a:solidFill>
                <a:srgbClr val="008000"/>
              </a:solidFill>
              <a:latin typeface="Comic Sans MS" pitchFamily="66" charset="0"/>
            </a:endParaRPr>
          </a:p>
        </p:txBody>
      </p:sp>
      <p:pic>
        <p:nvPicPr>
          <p:cNvPr id="11" name="Picture 6" descr="logoc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4313" y="5335178"/>
            <a:ext cx="1260203" cy="134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2184" y="5078234"/>
            <a:ext cx="1055688" cy="1624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7379" t="63125" r="34715" b="17500"/>
          <a:stretch/>
        </p:blipFill>
        <p:spPr bwMode="auto">
          <a:xfrm>
            <a:off x="6568680" y="5016316"/>
            <a:ext cx="991871" cy="1686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03708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1_195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745" y="1612742"/>
            <a:ext cx="5636068" cy="394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5"/>
          <p:cNvSpPr txBox="1">
            <a:spLocks noChangeArrowheads="1"/>
          </p:cNvSpPr>
          <p:nvPr/>
        </p:nvSpPr>
        <p:spPr bwMode="auto">
          <a:xfrm>
            <a:off x="2116112" y="1003373"/>
            <a:ext cx="1371600"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None/>
            </a:pPr>
            <a:r>
              <a:rPr lang="es-ES_tradnl" altLang="es-ES" sz="2800" b="1" dirty="0">
                <a:solidFill>
                  <a:srgbClr val="000000"/>
                </a:solidFill>
                <a:latin typeface="Tahoma" pitchFamily="34" charset="0"/>
              </a:rPr>
              <a:t>1956</a:t>
            </a:r>
            <a:endParaRPr lang="es-ES" altLang="es-ES" sz="2800" b="1" dirty="0">
              <a:solidFill>
                <a:srgbClr val="000000"/>
              </a:solidFill>
              <a:latin typeface="Tahoma" pitchFamily="34" charset="0"/>
            </a:endParaRPr>
          </a:p>
        </p:txBody>
      </p:sp>
      <p:sp>
        <p:nvSpPr>
          <p:cNvPr id="99334" name="Text Box 6"/>
          <p:cNvSpPr txBox="1">
            <a:spLocks noChangeArrowheads="1"/>
          </p:cNvSpPr>
          <p:nvPr/>
        </p:nvSpPr>
        <p:spPr bwMode="auto">
          <a:xfrm>
            <a:off x="3337336" y="5734502"/>
            <a:ext cx="5016954"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None/>
            </a:pPr>
            <a:r>
              <a:rPr lang="es-ES_tradnl" altLang="es-ES" sz="1600" b="1" dirty="0">
                <a:solidFill>
                  <a:srgbClr val="0000FF"/>
                </a:solidFill>
                <a:latin typeface="Tahoma" pitchFamily="34" charset="0"/>
              </a:rPr>
              <a:t>Ejemplo  de  expansión  urbana  ligada al sector turístico en el </a:t>
            </a:r>
            <a:r>
              <a:rPr lang="es-ES_tradnl" altLang="es-ES" sz="1600" b="1" dirty="0" err="1">
                <a:solidFill>
                  <a:srgbClr val="0000FF"/>
                </a:solidFill>
                <a:latin typeface="Tahoma" pitchFamily="34" charset="0"/>
              </a:rPr>
              <a:t>Cap</a:t>
            </a:r>
            <a:r>
              <a:rPr lang="es-ES_tradnl" altLang="es-ES" sz="1600" b="1" dirty="0">
                <a:solidFill>
                  <a:srgbClr val="0000FF"/>
                </a:solidFill>
                <a:latin typeface="Tahoma" pitchFamily="34" charset="0"/>
              </a:rPr>
              <a:t> de </a:t>
            </a:r>
            <a:r>
              <a:rPr lang="es-ES_tradnl" altLang="es-ES" sz="1600" b="1" dirty="0" err="1">
                <a:solidFill>
                  <a:srgbClr val="0000FF"/>
                </a:solidFill>
                <a:latin typeface="Tahoma" pitchFamily="34" charset="0"/>
              </a:rPr>
              <a:t>L’Horta</a:t>
            </a:r>
            <a:endParaRPr lang="es-ES" altLang="es-ES" sz="1600" b="1" dirty="0">
              <a:solidFill>
                <a:srgbClr val="0000FF"/>
              </a:solidFill>
              <a:latin typeface="Tahoma" pitchFamily="34" charset="0"/>
            </a:endParaRPr>
          </a:p>
        </p:txBody>
      </p:sp>
      <p:sp>
        <p:nvSpPr>
          <p:cNvPr id="2" name="1 Rectángulo"/>
          <p:cNvSpPr/>
          <p:nvPr/>
        </p:nvSpPr>
        <p:spPr>
          <a:xfrm>
            <a:off x="1524000" y="6425064"/>
            <a:ext cx="2627784" cy="388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C1F672"/>
                </a:solidFill>
                <a:latin typeface="Arial"/>
              </a:rPr>
              <a:t>Fondos documentales CIDE</a:t>
            </a:r>
          </a:p>
        </p:txBody>
      </p:sp>
      <p:sp>
        <p:nvSpPr>
          <p:cNvPr id="10" name="Text Box 12"/>
          <p:cNvSpPr txBox="1">
            <a:spLocks noChangeArrowheads="1"/>
          </p:cNvSpPr>
          <p:nvPr/>
        </p:nvSpPr>
        <p:spPr bwMode="auto">
          <a:xfrm>
            <a:off x="4079876" y="260350"/>
            <a:ext cx="56880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s-ES" altLang="es-ES" sz="3200" dirty="0">
                <a:solidFill>
                  <a:srgbClr val="000000"/>
                </a:solidFill>
                <a:latin typeface="Comic Sans MS" pitchFamily="66" charset="0"/>
              </a:rPr>
              <a:t>El ambiente mediterráneo</a:t>
            </a:r>
          </a:p>
        </p:txBody>
      </p:sp>
      <p:sp>
        <p:nvSpPr>
          <p:cNvPr id="11" name="Text Box 5"/>
          <p:cNvSpPr txBox="1">
            <a:spLocks noChangeArrowheads="1"/>
          </p:cNvSpPr>
          <p:nvPr/>
        </p:nvSpPr>
        <p:spPr bwMode="auto">
          <a:xfrm>
            <a:off x="8351319" y="1034006"/>
            <a:ext cx="1371600"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None/>
            </a:pPr>
            <a:r>
              <a:rPr lang="es-ES_tradnl" altLang="es-ES" sz="2800" b="1" dirty="0">
                <a:solidFill>
                  <a:srgbClr val="000000"/>
                </a:solidFill>
                <a:latin typeface="Tahoma" pitchFamily="34" charset="0"/>
              </a:rPr>
              <a:t>1998</a:t>
            </a:r>
            <a:endParaRPr lang="es-ES" altLang="es-ES" sz="2800" b="1" dirty="0">
              <a:solidFill>
                <a:srgbClr val="000000"/>
              </a:solidFill>
              <a:latin typeface="Tahoma" pitchFamily="34" charset="0"/>
            </a:endParaRPr>
          </a:p>
        </p:txBody>
      </p:sp>
      <p:pic>
        <p:nvPicPr>
          <p:cNvPr id="3" name="Imagen 2"/>
          <p:cNvPicPr>
            <a:picLocks noChangeAspect="1"/>
          </p:cNvPicPr>
          <p:nvPr/>
        </p:nvPicPr>
        <p:blipFill>
          <a:blip r:embed="rId3"/>
          <a:stretch>
            <a:fillRect/>
          </a:stretch>
        </p:blipFill>
        <p:spPr>
          <a:xfrm>
            <a:off x="6110805" y="1643255"/>
            <a:ext cx="5586735" cy="3910714"/>
          </a:xfrm>
          <a:prstGeom prst="rect">
            <a:avLst/>
          </a:prstGeom>
        </p:spPr>
      </p:pic>
    </p:spTree>
    <p:extLst>
      <p:ext uri="{BB962C8B-B14F-4D97-AF65-F5344CB8AC3E}">
        <p14:creationId xmlns:p14="http://schemas.microsoft.com/office/powerpoint/2010/main" val="34709891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349115" y="389744"/>
            <a:ext cx="8739265" cy="458780"/>
          </a:xfrm>
          <a:prstGeom prst="rect">
            <a:avLst/>
          </a:prstGeom>
          <a:noFill/>
          <a:ln>
            <a:solidFill>
              <a:schemeClr val="accent1"/>
            </a:solidFill>
          </a:ln>
        </p:spPr>
        <p:txBody>
          <a:bodyPr wrap="square">
            <a:spAutoFit/>
          </a:bodyPr>
          <a:lstStyle/>
          <a:p>
            <a:pPr algn="just">
              <a:lnSpc>
                <a:spcPct val="107000"/>
              </a:lnSpc>
              <a:spcAft>
                <a:spcPts val="800"/>
              </a:spcAft>
            </a:pPr>
            <a:endParaRPr lang="es-ES" sz="2400" b="1" dirty="0">
              <a:solidFill>
                <a:srgbClr val="009900"/>
              </a:solidFill>
              <a:effectLst/>
              <a:latin typeface="+mj-lt"/>
              <a:ea typeface="Calibri" panose="020F0502020204030204" pitchFamily="34" charset="0"/>
              <a:cs typeface="Times New Roman" panose="02020603050405020304" pitchFamily="18" charset="0"/>
            </a:endParaRPr>
          </a:p>
        </p:txBody>
      </p:sp>
      <p:sp>
        <p:nvSpPr>
          <p:cNvPr id="2" name="Rectángulo 1"/>
          <p:cNvSpPr/>
          <p:nvPr/>
        </p:nvSpPr>
        <p:spPr>
          <a:xfrm>
            <a:off x="2392571" y="1509472"/>
            <a:ext cx="8025593" cy="3747051"/>
          </a:xfrm>
          <a:prstGeom prst="rect">
            <a:avLst/>
          </a:prstGeom>
          <a:solidFill>
            <a:srgbClr val="009900"/>
          </a:solidFill>
        </p:spPr>
        <p:txBody>
          <a:bodyPr wrap="square">
            <a:spAutoFit/>
          </a:bodyPr>
          <a:lstStyle/>
          <a:p>
            <a:pPr algn="just">
              <a:lnSpc>
                <a:spcPct val="107000"/>
              </a:lnSpc>
              <a:spcAft>
                <a:spcPts val="800"/>
              </a:spcAft>
            </a:pPr>
            <a:r>
              <a:rPr lang="es-ES" sz="2800" b="1" dirty="0">
                <a:solidFill>
                  <a:schemeClr val="bg1"/>
                </a:solidFill>
                <a:latin typeface="+mj-lt"/>
                <a:ea typeface="Calibri" panose="020F0502020204030204" pitchFamily="34" charset="0"/>
                <a:cs typeface="Times New Roman" panose="02020603050405020304" pitchFamily="18" charset="0"/>
              </a:rPr>
              <a:t>Tanto en nuestro ámbito, como en el resto del planeta, la cantidad de suelo fértil ha ido disminuyendo a un ritmo alarmante, lo que compromete la capacidad de los agricultores para producir alimentos y atender a una población mundial que, según las previsiones, debería alcanzar los nueve mil millones de aquí a 2050 (FAO </a:t>
            </a:r>
            <a:r>
              <a:rPr lang="es-ES" sz="2800" b="1" dirty="0" smtClean="0">
                <a:solidFill>
                  <a:schemeClr val="bg1"/>
                </a:solidFill>
                <a:latin typeface="+mj-lt"/>
                <a:ea typeface="Calibri" panose="020F0502020204030204" pitchFamily="34" charset="0"/>
                <a:cs typeface="Times New Roman" panose="02020603050405020304" pitchFamily="18" charset="0"/>
              </a:rPr>
              <a:t>2015). </a:t>
            </a:r>
            <a:endParaRPr lang="es-ES" sz="2800" b="1" dirty="0">
              <a:solidFill>
                <a:schemeClr val="bg1"/>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0737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0"/>
            <a:ext cx="11887200" cy="3384376"/>
          </a:xfrm>
        </p:spPr>
        <p:txBody>
          <a:bodyPr/>
          <a:lstStyle/>
          <a:p>
            <a:r>
              <a:rPr lang="es-ES" b="1" dirty="0">
                <a:solidFill>
                  <a:srgbClr val="009900"/>
                </a:solidFill>
              </a:rPr>
              <a:t/>
            </a:r>
            <a:br>
              <a:rPr lang="es-ES" b="1" dirty="0">
                <a:solidFill>
                  <a:srgbClr val="009900"/>
                </a:solidFill>
              </a:rPr>
            </a:br>
            <a:r>
              <a:rPr lang="es-ES" b="1" dirty="0">
                <a:solidFill>
                  <a:srgbClr val="009900"/>
                </a:solidFill>
              </a:rPr>
              <a:t>Amenazas </a:t>
            </a:r>
            <a:r>
              <a:rPr lang="es-ES" b="1" dirty="0" smtClean="0">
                <a:solidFill>
                  <a:srgbClr val="009900"/>
                </a:solidFill>
              </a:rPr>
              <a:t>de destrucción o deterioro del </a:t>
            </a:r>
            <a:r>
              <a:rPr lang="es-ES" b="1" dirty="0">
                <a:solidFill>
                  <a:srgbClr val="009900"/>
                </a:solidFill>
              </a:rPr>
              <a:t>suelo </a:t>
            </a:r>
            <a:r>
              <a:rPr lang="es-ES" b="1" dirty="0" smtClean="0">
                <a:solidFill>
                  <a:srgbClr val="009900"/>
                </a:solidFill>
              </a:rPr>
              <a:t>: Degradación </a:t>
            </a:r>
            <a:r>
              <a:rPr lang="es-ES" b="1" dirty="0">
                <a:solidFill>
                  <a:srgbClr val="009900"/>
                </a:solidFill>
              </a:rPr>
              <a:t>del suelo </a:t>
            </a:r>
            <a:r>
              <a:rPr lang="es-ES" b="1" dirty="0"/>
              <a:t/>
            </a:r>
            <a:br>
              <a:rPr lang="es-ES" b="1" dirty="0"/>
            </a:br>
            <a:endParaRPr lang="es-ES" b="1" dirty="0">
              <a:solidFill>
                <a:srgbClr val="009900"/>
              </a:solidFill>
            </a:endParaRPr>
          </a:p>
        </p:txBody>
      </p:sp>
      <p:sp>
        <p:nvSpPr>
          <p:cNvPr id="3" name="Text Box 3"/>
          <p:cNvSpPr txBox="1">
            <a:spLocks noChangeArrowheads="1"/>
          </p:cNvSpPr>
          <p:nvPr/>
        </p:nvSpPr>
        <p:spPr bwMode="auto">
          <a:xfrm>
            <a:off x="574622" y="2596541"/>
            <a:ext cx="11347555" cy="1815882"/>
          </a:xfrm>
          <a:prstGeom prst="rect">
            <a:avLst/>
          </a:prstGeom>
          <a:solidFill>
            <a:srgbClr val="009900"/>
          </a:solid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altLang="es-ES" sz="24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s-ES" altLang="es-ES" sz="2800" b="1" i="0" u="none" strike="noStrike" kern="1200" cap="none" spc="0" normalizeH="0" baseline="0" noProof="0" dirty="0">
                <a:ln>
                  <a:noFill/>
                </a:ln>
                <a:solidFill>
                  <a:srgbClr val="FFFFFF"/>
                </a:solidFill>
                <a:effectLst/>
                <a:uLnTx/>
                <a:uFillTx/>
                <a:latin typeface="Arial" pitchFamily="34" charset="0"/>
                <a:ea typeface="+mn-ea"/>
                <a:cs typeface="+mn-cs"/>
              </a:rPr>
              <a:t>El suelo puede estar cada vez mas amenazado por     una serie de actividades humanas que disminuyen su disponibilidad y viabilidad a corto/ medio  plazo y podrían contribuir a su degradación</a:t>
            </a:r>
          </a:p>
        </p:txBody>
      </p:sp>
    </p:spTree>
    <p:extLst>
      <p:ext uri="{BB962C8B-B14F-4D97-AF65-F5344CB8AC3E}">
        <p14:creationId xmlns:p14="http://schemas.microsoft.com/office/powerpoint/2010/main" val="255902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1677745" y="1769595"/>
            <a:ext cx="8458200" cy="1200329"/>
          </a:xfrm>
          <a:prstGeom prst="rect">
            <a:avLst/>
          </a:prstGeom>
          <a:solidFill>
            <a:srgbClr val="009900"/>
          </a:solid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s-ES" sz="2400" b="1" i="0" u="none" strike="noStrike" kern="1200" cap="none" spc="0" normalizeH="0" baseline="0" noProof="0" dirty="0">
                <a:ln>
                  <a:noFill/>
                </a:ln>
                <a:solidFill>
                  <a:srgbClr val="FFFFFF"/>
                </a:solidFill>
                <a:effectLst/>
                <a:uLnTx/>
                <a:uFillTx/>
                <a:latin typeface="Arial" pitchFamily="34" charset="0"/>
                <a:ea typeface="+mn-ea"/>
                <a:cs typeface="+mn-cs"/>
              </a:rPr>
              <a:t>Se estima que la demanda de alimentos, piensos y fibras de una población creciente aumentará un 60 por ciento para 2050. </a:t>
            </a:r>
            <a:r>
              <a:rPr kumimoji="0" lang="es-ES" altLang="es-ES" sz="2400" b="0" i="0" u="none" strike="noStrike" kern="1200" cap="none" spc="0" normalizeH="0" baseline="0" noProof="0" dirty="0">
                <a:ln>
                  <a:noFill/>
                </a:ln>
                <a:solidFill>
                  <a:srgbClr val="000000"/>
                </a:solidFill>
                <a:effectLst/>
                <a:uLnTx/>
                <a:uFillTx/>
                <a:latin typeface="Times New Roman" pitchFamily="18" charset="0"/>
                <a:ea typeface="+mn-ea"/>
                <a:cs typeface="+mn-cs"/>
              </a:rPr>
              <a:t>	</a:t>
            </a:r>
            <a:endParaRPr kumimoji="0" lang="es-ES" altLang="es-ES" sz="24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89091" name="Text Box 3"/>
          <p:cNvSpPr txBox="1">
            <a:spLocks noChangeArrowheads="1"/>
          </p:cNvSpPr>
          <p:nvPr/>
        </p:nvSpPr>
        <p:spPr bwMode="auto">
          <a:xfrm>
            <a:off x="1695144" y="36832"/>
            <a:ext cx="8440801" cy="1569660"/>
          </a:xfrm>
          <a:prstGeom prst="rect">
            <a:avLst/>
          </a:prstGeom>
          <a:solidFill>
            <a:srgbClr val="009900"/>
          </a:solidFill>
          <a:ln>
            <a:solidFill>
              <a:srgbClr val="009900"/>
            </a:solid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2400" b="1" i="0" u="none" strike="noStrike" kern="1200" cap="none" spc="0" normalizeH="0" baseline="0" noProof="0" dirty="0">
                <a:ln>
                  <a:noFill/>
                </a:ln>
                <a:solidFill>
                  <a:srgbClr val="FFFFFF"/>
                </a:solidFill>
                <a:effectLst/>
                <a:uLnTx/>
                <a:uFillTx/>
                <a:latin typeface="Arial" pitchFamily="34" charset="0"/>
                <a:ea typeface="+mn-ea"/>
                <a:cs typeface="+mn-cs"/>
              </a:rPr>
              <a:t>Los suelos sufren una creciente presión por la intensificación y la competencia de su uso para la agricultura, la silvicultura, la ganadería y la urbanización. </a:t>
            </a:r>
            <a:endParaRPr kumimoji="0" lang="es-ES" altLang="es-ES" sz="24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4" name="Text Box 2"/>
          <p:cNvSpPr txBox="1">
            <a:spLocks noChangeArrowheads="1"/>
          </p:cNvSpPr>
          <p:nvPr/>
        </p:nvSpPr>
        <p:spPr bwMode="auto">
          <a:xfrm>
            <a:off x="1677745" y="3083228"/>
            <a:ext cx="8458200" cy="1569660"/>
          </a:xfrm>
          <a:prstGeom prst="rect">
            <a:avLst/>
          </a:prstGeom>
          <a:solidFill>
            <a:srgbClr val="009900"/>
          </a:solid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s-ES" sz="2400" b="1" i="0" u="none" strike="noStrike" kern="1200" cap="none" spc="0" normalizeH="0" baseline="0" noProof="0" dirty="0">
                <a:ln>
                  <a:noFill/>
                </a:ln>
                <a:solidFill>
                  <a:srgbClr val="FFFFFF"/>
                </a:solidFill>
                <a:effectLst/>
                <a:uLnTx/>
                <a:uFillTx/>
                <a:latin typeface="Arial" pitchFamily="34" charset="0"/>
                <a:ea typeface="+mn-ea"/>
                <a:cs typeface="+mn-cs"/>
              </a:rPr>
              <a:t>Estas presiones, combinadas con usos y prácticas de gestión no sostenibles de la tierra, así como los fenómenos climáticos extremos, causan su degradación. </a:t>
            </a:r>
            <a:r>
              <a:rPr kumimoji="0" lang="es-ES" altLang="es-ES" sz="2400" b="0" i="0" u="none" strike="noStrike" kern="1200" cap="none" spc="0" normalizeH="0" baseline="0" noProof="0" dirty="0">
                <a:ln>
                  <a:noFill/>
                </a:ln>
                <a:solidFill>
                  <a:srgbClr val="000000"/>
                </a:solidFill>
                <a:effectLst/>
                <a:uLnTx/>
                <a:uFillTx/>
                <a:latin typeface="Times New Roman" pitchFamily="18" charset="0"/>
                <a:ea typeface="+mn-ea"/>
                <a:cs typeface="+mn-cs"/>
              </a:rPr>
              <a:t>	</a:t>
            </a:r>
            <a:endParaRPr kumimoji="0" lang="es-ES" altLang="es-ES" sz="24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Text Box 2"/>
          <p:cNvSpPr txBox="1">
            <a:spLocks noChangeArrowheads="1"/>
          </p:cNvSpPr>
          <p:nvPr/>
        </p:nvSpPr>
        <p:spPr bwMode="auto">
          <a:xfrm>
            <a:off x="1677745" y="4797152"/>
            <a:ext cx="8458200" cy="1938992"/>
          </a:xfrm>
          <a:prstGeom prst="rect">
            <a:avLst/>
          </a:prstGeom>
          <a:solidFill>
            <a:srgbClr val="009900"/>
          </a:solid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s-ES" sz="2400" b="1" i="0" u="none" strike="noStrike" kern="1200" cap="none" spc="0" normalizeH="0" baseline="0" noProof="0" dirty="0">
                <a:ln>
                  <a:noFill/>
                </a:ln>
                <a:solidFill>
                  <a:srgbClr val="FFFFFF"/>
                </a:solidFill>
                <a:effectLst/>
                <a:uLnTx/>
                <a:uFillTx/>
                <a:latin typeface="Arial" pitchFamily="34" charset="0"/>
                <a:ea typeface="+mn-ea"/>
                <a:cs typeface="+mn-cs"/>
              </a:rPr>
              <a:t>Por lo tanto, la conservación del suelo y el manejo sostenible de la tierra se han convertido en esenciales para revertir la tendencia de la degradación del suelo y garantizar la seguridad alimentaria y un futuro sostenible.</a:t>
            </a:r>
            <a:r>
              <a:rPr kumimoji="0" lang="es-ES" altLang="es-ES" sz="2400" b="0" i="0" u="none" strike="noStrike" kern="1200" cap="none" spc="0" normalizeH="0" baseline="0" noProof="0" dirty="0">
                <a:ln>
                  <a:noFill/>
                </a:ln>
                <a:solidFill>
                  <a:srgbClr val="000000"/>
                </a:solidFill>
                <a:effectLst/>
                <a:uLnTx/>
                <a:uFillTx/>
                <a:latin typeface="Times New Roman" pitchFamily="18" charset="0"/>
                <a:ea typeface="+mn-ea"/>
                <a:cs typeface="+mn-cs"/>
              </a:rPr>
              <a:t>	</a:t>
            </a:r>
            <a:endParaRPr kumimoji="0" lang="es-ES" altLang="es-ES" sz="24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393043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9091"/>
                                        </p:tgtEl>
                                        <p:attrNameLst>
                                          <p:attrName>style.visibility</p:attrName>
                                        </p:attrNameLst>
                                      </p:cBhvr>
                                      <p:to>
                                        <p:strVal val="visible"/>
                                      </p:to>
                                    </p:set>
                                    <p:anim calcmode="lin" valueType="num">
                                      <p:cBhvr additive="base">
                                        <p:cTn id="7" dur="500" fill="hold"/>
                                        <p:tgtEl>
                                          <p:spTgt spid="89091"/>
                                        </p:tgtEl>
                                        <p:attrNameLst>
                                          <p:attrName>ppt_x</p:attrName>
                                        </p:attrNameLst>
                                      </p:cBhvr>
                                      <p:tavLst>
                                        <p:tav tm="0">
                                          <p:val>
                                            <p:strVal val="0-#ppt_w/2"/>
                                          </p:val>
                                        </p:tav>
                                        <p:tav tm="100000">
                                          <p:val>
                                            <p:strVal val="#ppt_x"/>
                                          </p:val>
                                        </p:tav>
                                      </p:tavLst>
                                    </p:anim>
                                    <p:anim calcmode="lin" valueType="num">
                                      <p:cBhvr additive="base">
                                        <p:cTn id="8" dur="500" fill="hold"/>
                                        <p:tgtEl>
                                          <p:spTgt spid="8909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9090"/>
                                        </p:tgtEl>
                                        <p:attrNameLst>
                                          <p:attrName>style.visibility</p:attrName>
                                        </p:attrNameLst>
                                      </p:cBhvr>
                                      <p:to>
                                        <p:strVal val="visible"/>
                                      </p:to>
                                    </p:set>
                                    <p:anim calcmode="lin" valueType="num">
                                      <p:cBhvr additive="base">
                                        <p:cTn id="13" dur="500" fill="hold"/>
                                        <p:tgtEl>
                                          <p:spTgt spid="89090"/>
                                        </p:tgtEl>
                                        <p:attrNameLst>
                                          <p:attrName>ppt_x</p:attrName>
                                        </p:attrNameLst>
                                      </p:cBhvr>
                                      <p:tavLst>
                                        <p:tav tm="0">
                                          <p:val>
                                            <p:strVal val="0-#ppt_w/2"/>
                                          </p:val>
                                        </p:tav>
                                        <p:tav tm="100000">
                                          <p:val>
                                            <p:strVal val="#ppt_x"/>
                                          </p:val>
                                        </p:tav>
                                      </p:tavLst>
                                    </p:anim>
                                    <p:anim calcmode="lin" valueType="num">
                                      <p:cBhvr additive="base">
                                        <p:cTn id="14" dur="500" fill="hold"/>
                                        <p:tgtEl>
                                          <p:spTgt spid="8909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animBg="1" autoUpdateAnimBg="0"/>
      <p:bldP spid="89091" grpId="0" animBg="1" autoUpdateAnimBg="0"/>
      <p:bldP spid="4" grpId="0" animBg="1" autoUpdateAnimBg="0"/>
      <p:bldP spid="5"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7"/>
          <p:cNvSpPr txBox="1">
            <a:spLocks noChangeArrowheads="1"/>
          </p:cNvSpPr>
          <p:nvPr/>
        </p:nvSpPr>
        <p:spPr bwMode="auto">
          <a:xfrm>
            <a:off x="1548984" y="973870"/>
            <a:ext cx="9758596" cy="2246769"/>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rtl="0" eaLnBrk="0" fontAlgn="auto" latinLnBrk="0" hangingPunct="0">
              <a:lnSpc>
                <a:spcPct val="100000"/>
              </a:lnSpc>
              <a:spcBef>
                <a:spcPct val="0"/>
              </a:spcBef>
              <a:spcAft>
                <a:spcPts val="0"/>
              </a:spcAft>
              <a:buClrTx/>
              <a:buSzTx/>
              <a:buFontTx/>
              <a:buNone/>
              <a:tabLst/>
              <a:defRPr/>
            </a:pPr>
            <a:r>
              <a:rPr kumimoji="0" lang="es-ES" altLang="es-ES" sz="2800" b="1" i="0" u="none" strike="noStrike" kern="1200" cap="none" spc="0" normalizeH="0" baseline="0" noProof="0" dirty="0" smtClean="0">
                <a:ln>
                  <a:noFill/>
                </a:ln>
                <a:solidFill>
                  <a:srgbClr val="FFFFFF"/>
                </a:solidFill>
                <a:effectLst/>
                <a:uLnTx/>
                <a:uFillTx/>
                <a:latin typeface="Arial"/>
                <a:ea typeface="+mn-ea"/>
                <a:cs typeface="+mn-cs"/>
              </a:rPr>
              <a:t>* Conocer el suelo y evaluarlo, para poder dedicarlo al uso más adecuado</a:t>
            </a:r>
          </a:p>
          <a:p>
            <a:pPr marL="0" marR="0" lvl="0" indent="0" defTabSz="914400" rtl="0" eaLnBrk="0" fontAlgn="auto" latinLnBrk="0" hangingPunct="0">
              <a:lnSpc>
                <a:spcPct val="100000"/>
              </a:lnSpc>
              <a:spcBef>
                <a:spcPct val="0"/>
              </a:spcBef>
              <a:spcAft>
                <a:spcPts val="0"/>
              </a:spcAft>
              <a:buClrTx/>
              <a:buSzTx/>
              <a:buFontTx/>
              <a:buNone/>
              <a:tabLst/>
              <a:defRPr/>
            </a:pPr>
            <a:endParaRPr lang="es-ES" altLang="es-ES" sz="2800" b="1" dirty="0">
              <a:solidFill>
                <a:srgbClr val="FFFFFF"/>
              </a:solidFill>
              <a:latin typeface="Arial"/>
            </a:endParaRPr>
          </a:p>
          <a:p>
            <a:pPr marL="0" marR="0" lvl="0" indent="0" defTabSz="914400" rtl="0" eaLnBrk="0" fontAlgn="auto" latinLnBrk="0" hangingPunct="0">
              <a:lnSpc>
                <a:spcPct val="100000"/>
              </a:lnSpc>
              <a:spcBef>
                <a:spcPct val="0"/>
              </a:spcBef>
              <a:spcAft>
                <a:spcPts val="0"/>
              </a:spcAft>
              <a:buClrTx/>
              <a:buSzTx/>
              <a:buFontTx/>
              <a:buNone/>
              <a:tabLst/>
              <a:defRPr/>
            </a:pPr>
            <a:r>
              <a:rPr kumimoji="0" lang="es-ES" altLang="es-ES" sz="2800" b="1" i="0" u="none" strike="noStrike" kern="1200" cap="none" spc="0" normalizeH="0" baseline="0" noProof="0" dirty="0" smtClean="0">
                <a:ln>
                  <a:noFill/>
                </a:ln>
                <a:solidFill>
                  <a:srgbClr val="FFFFFF"/>
                </a:solidFill>
                <a:effectLst/>
                <a:uLnTx/>
                <a:uFillTx/>
                <a:latin typeface="Arial"/>
                <a:ea typeface="+mn-ea"/>
                <a:cs typeface="+mn-cs"/>
              </a:rPr>
              <a:t>*</a:t>
            </a:r>
            <a:r>
              <a:rPr kumimoji="0" lang="es-ES" altLang="es-ES" sz="2800" b="1" i="0" u="none" strike="noStrike" kern="1200" cap="none" spc="0" normalizeH="0" baseline="0" noProof="0" dirty="0">
                <a:ln>
                  <a:noFill/>
                </a:ln>
                <a:solidFill>
                  <a:srgbClr val="FFFFFF"/>
                </a:solidFill>
                <a:effectLst/>
                <a:uLnTx/>
                <a:uFillTx/>
                <a:latin typeface="Arial"/>
                <a:ea typeface="+mn-ea"/>
                <a:cs typeface="+mn-cs"/>
              </a:rPr>
              <a:t>Establecer políticas de uso del mismo que </a:t>
            </a:r>
            <a:r>
              <a:rPr kumimoji="0" lang="es-ES" altLang="es-ES" sz="2800" b="1" i="0" u="none" strike="noStrike" kern="1200" cap="none" spc="0" normalizeH="0" noProof="0" dirty="0" smtClean="0">
                <a:ln>
                  <a:noFill/>
                </a:ln>
                <a:solidFill>
                  <a:srgbClr val="FFFFFF"/>
                </a:solidFill>
                <a:effectLst/>
                <a:uLnTx/>
                <a:uFillTx/>
                <a:latin typeface="Arial"/>
                <a:ea typeface="+mn-ea"/>
                <a:cs typeface="+mn-cs"/>
              </a:rPr>
              <a:t> </a:t>
            </a:r>
            <a:r>
              <a:rPr kumimoji="0" lang="es-ES" altLang="es-ES" sz="2800" b="1" i="0" u="none" strike="noStrike" kern="1200" cap="none" spc="0" normalizeH="0" baseline="0" noProof="0" dirty="0" smtClean="0">
                <a:ln>
                  <a:noFill/>
                </a:ln>
                <a:solidFill>
                  <a:srgbClr val="FFFFFF"/>
                </a:solidFill>
                <a:effectLst/>
                <a:uLnTx/>
                <a:uFillTx/>
                <a:latin typeface="Arial"/>
                <a:ea typeface="+mn-ea"/>
                <a:cs typeface="+mn-cs"/>
              </a:rPr>
              <a:t>garanticen   el </a:t>
            </a:r>
            <a:r>
              <a:rPr kumimoji="0" lang="es-ES" altLang="es-ES" sz="2800" b="1" i="0" u="none" strike="noStrike" kern="1200" cap="none" spc="0" normalizeH="0" baseline="0" noProof="0" dirty="0">
                <a:ln>
                  <a:noFill/>
                </a:ln>
                <a:solidFill>
                  <a:srgbClr val="FFFFFF"/>
                </a:solidFill>
                <a:effectLst/>
                <a:uLnTx/>
                <a:uFillTx/>
                <a:latin typeface="Arial"/>
                <a:ea typeface="+mn-ea"/>
                <a:cs typeface="+mn-cs"/>
              </a:rPr>
              <a:t>mantenimiento de sus funciones</a:t>
            </a:r>
            <a:endParaRPr kumimoji="0" lang="es-ES" altLang="es-E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CuadroTexto 2"/>
          <p:cNvSpPr txBox="1"/>
          <p:nvPr/>
        </p:nvSpPr>
        <p:spPr>
          <a:xfrm>
            <a:off x="2038663" y="329784"/>
            <a:ext cx="7809875" cy="523220"/>
          </a:xfrm>
          <a:prstGeom prst="rect">
            <a:avLst/>
          </a:prstGeom>
          <a:noFill/>
        </p:spPr>
        <p:txBody>
          <a:bodyPr wrap="square" rtlCol="0">
            <a:spAutoFit/>
          </a:bodyPr>
          <a:lstStyle/>
          <a:p>
            <a:r>
              <a:rPr lang="es-ES" sz="2800" b="1" dirty="0" smtClean="0">
                <a:solidFill>
                  <a:srgbClr val="009900"/>
                </a:solidFill>
              </a:rPr>
              <a:t>  ANTE ESTA PERSPECTIVA ES NECESARIO</a:t>
            </a:r>
            <a:endParaRPr lang="es-ES" sz="2800" b="1" dirty="0">
              <a:solidFill>
                <a:srgbClr val="009900"/>
              </a:solidFill>
            </a:endParaRPr>
          </a:p>
        </p:txBody>
      </p:sp>
      <p:sp>
        <p:nvSpPr>
          <p:cNvPr id="4" name="Rectangle 46"/>
          <p:cNvSpPr>
            <a:spLocks noChangeArrowheads="1"/>
          </p:cNvSpPr>
          <p:nvPr/>
        </p:nvSpPr>
        <p:spPr bwMode="auto">
          <a:xfrm>
            <a:off x="2373442" y="3660126"/>
            <a:ext cx="7704856" cy="2677656"/>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None/>
            </a:pPr>
            <a:r>
              <a:rPr lang="es-ES" altLang="es-ES" sz="2400" b="1" dirty="0">
                <a:solidFill>
                  <a:srgbClr val="FFFFFF"/>
                </a:solidFill>
                <a:cs typeface="Arial" panose="020B0604020202020204" pitchFamily="34" charset="0"/>
              </a:rPr>
              <a:t>El suelo desempeña funciones clave: </a:t>
            </a:r>
          </a:p>
          <a:p>
            <a:pPr eaLnBrk="1" hangingPunct="1">
              <a:spcBef>
                <a:spcPct val="50000"/>
              </a:spcBef>
              <a:buNone/>
            </a:pPr>
            <a:r>
              <a:rPr lang="es-ES" altLang="es-ES" sz="2400" b="1" dirty="0">
                <a:solidFill>
                  <a:srgbClr val="FFFFFF"/>
                </a:solidFill>
                <a:cs typeface="Arial" panose="020B0604020202020204" pitchFamily="34" charset="0"/>
              </a:rPr>
              <a:t>Medioambientales,  </a:t>
            </a:r>
          </a:p>
          <a:p>
            <a:pPr eaLnBrk="1" hangingPunct="1">
              <a:spcBef>
                <a:spcPct val="50000"/>
              </a:spcBef>
              <a:buNone/>
            </a:pPr>
            <a:r>
              <a:rPr lang="es-ES" altLang="es-ES" sz="2400" b="1" dirty="0" smtClean="0">
                <a:solidFill>
                  <a:srgbClr val="FFFFFF"/>
                </a:solidFill>
                <a:cs typeface="Arial" panose="020B0604020202020204" pitchFamily="34" charset="0"/>
              </a:rPr>
              <a:t>Sociales,</a:t>
            </a:r>
          </a:p>
          <a:p>
            <a:pPr eaLnBrk="1" hangingPunct="1">
              <a:spcBef>
                <a:spcPct val="50000"/>
              </a:spcBef>
              <a:buNone/>
            </a:pPr>
            <a:r>
              <a:rPr lang="es-ES" altLang="es-ES" sz="2400" b="1" dirty="0" smtClean="0">
                <a:solidFill>
                  <a:srgbClr val="FFFFFF"/>
                </a:solidFill>
                <a:cs typeface="Arial" panose="020B0604020202020204" pitchFamily="34" charset="0"/>
              </a:rPr>
              <a:t>Económicas</a:t>
            </a:r>
            <a:r>
              <a:rPr lang="es-ES" altLang="es-ES" sz="2400" b="1" dirty="0">
                <a:solidFill>
                  <a:srgbClr val="FFFFFF"/>
                </a:solidFill>
                <a:cs typeface="Arial" panose="020B0604020202020204" pitchFamily="34" charset="0"/>
              </a:rPr>
              <a:t>, </a:t>
            </a:r>
          </a:p>
          <a:p>
            <a:pPr eaLnBrk="1" hangingPunct="1">
              <a:spcBef>
                <a:spcPct val="50000"/>
              </a:spcBef>
              <a:buNone/>
            </a:pPr>
            <a:r>
              <a:rPr lang="es-ES" altLang="es-ES" sz="2400" b="1" dirty="0">
                <a:solidFill>
                  <a:srgbClr val="FFFFFF"/>
                </a:solidFill>
                <a:cs typeface="Arial" panose="020B0604020202020204" pitchFamily="34" charset="0"/>
              </a:rPr>
              <a:t>Culturales…fundamentales para la vida</a:t>
            </a:r>
          </a:p>
        </p:txBody>
      </p:sp>
    </p:spTree>
    <p:extLst>
      <p:ext uri="{BB962C8B-B14F-4D97-AF65-F5344CB8AC3E}">
        <p14:creationId xmlns:p14="http://schemas.microsoft.com/office/powerpoint/2010/main" val="59824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015" y="535448"/>
            <a:ext cx="9148763"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4"/>
          <p:cNvSpPr txBox="1">
            <a:spLocks noChangeArrowheads="1"/>
          </p:cNvSpPr>
          <p:nvPr/>
        </p:nvSpPr>
        <p:spPr bwMode="auto">
          <a:xfrm>
            <a:off x="8814657" y="6486525"/>
            <a:ext cx="1835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r>
              <a:rPr lang="es-ES" altLang="es-ES" sz="1400" b="1" kern="0" dirty="0">
                <a:solidFill>
                  <a:srgbClr val="006600"/>
                </a:solidFill>
              </a:rPr>
              <a:t>Fuente: </a:t>
            </a:r>
            <a:r>
              <a:rPr lang="es-ES" altLang="es-ES" sz="1400" b="1" kern="0" dirty="0" err="1">
                <a:solidFill>
                  <a:srgbClr val="006600"/>
                </a:solidFill>
              </a:rPr>
              <a:t>Blum</a:t>
            </a:r>
            <a:r>
              <a:rPr lang="es-ES" altLang="es-ES" sz="1400" b="1" kern="0" dirty="0">
                <a:solidFill>
                  <a:srgbClr val="006600"/>
                </a:solidFill>
              </a:rPr>
              <a:t>, 1994</a:t>
            </a:r>
          </a:p>
        </p:txBody>
      </p:sp>
      <p:sp>
        <p:nvSpPr>
          <p:cNvPr id="4" name="Text Box 28"/>
          <p:cNvSpPr txBox="1">
            <a:spLocks noChangeArrowheads="1"/>
          </p:cNvSpPr>
          <p:nvPr/>
        </p:nvSpPr>
        <p:spPr bwMode="auto">
          <a:xfrm>
            <a:off x="1747810" y="12228"/>
            <a:ext cx="8712968" cy="523220"/>
          </a:xfrm>
          <a:prstGeom prst="rect">
            <a:avLst/>
          </a:prstGeom>
          <a:solidFill>
            <a:srgbClr val="006600"/>
          </a:solidFill>
          <a:ln w="9525">
            <a:solidFill>
              <a:srgbClr val="000000"/>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defRPr/>
            </a:pPr>
            <a:r>
              <a:rPr lang="es-ES_tradnl" altLang="es-ES" sz="2800" b="1" kern="0" dirty="0">
                <a:solidFill>
                  <a:srgbClr val="FFFFFF"/>
                </a:solidFill>
                <a:cs typeface="Times New Roman" pitchFamily="18" charset="0"/>
              </a:rPr>
              <a:t>	FUNCIONES DEL </a:t>
            </a:r>
            <a:r>
              <a:rPr lang="es-ES_tradnl" altLang="es-ES" sz="2800" b="1" kern="0" dirty="0" smtClean="0">
                <a:solidFill>
                  <a:srgbClr val="FFFFFF"/>
                </a:solidFill>
                <a:cs typeface="Times New Roman" pitchFamily="18" charset="0"/>
              </a:rPr>
              <a:t>SUELO (</a:t>
            </a:r>
            <a:r>
              <a:rPr lang="es-ES_tradnl" altLang="es-ES" sz="2800" b="1" kern="0" dirty="0" err="1" smtClean="0">
                <a:solidFill>
                  <a:srgbClr val="FFFFFF"/>
                </a:solidFill>
                <a:cs typeface="Times New Roman" pitchFamily="18" charset="0"/>
              </a:rPr>
              <a:t>Blum</a:t>
            </a:r>
            <a:r>
              <a:rPr lang="es-ES_tradnl" altLang="es-ES" sz="2800" b="1" kern="0" dirty="0" smtClean="0">
                <a:solidFill>
                  <a:srgbClr val="FFFFFF"/>
                </a:solidFill>
                <a:cs typeface="Times New Roman" pitchFamily="18" charset="0"/>
              </a:rPr>
              <a:t>, 1994) </a:t>
            </a:r>
            <a:endParaRPr lang="es-ES" altLang="es-ES" sz="2800" kern="0" dirty="0">
              <a:solidFill>
                <a:srgbClr val="FFFFFF"/>
              </a:solidFill>
            </a:endParaRPr>
          </a:p>
        </p:txBody>
      </p:sp>
    </p:spTree>
    <p:extLst>
      <p:ext uri="{BB962C8B-B14F-4D97-AF65-F5344CB8AC3E}">
        <p14:creationId xmlns:p14="http://schemas.microsoft.com/office/powerpoint/2010/main" val="27208745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Group 8"/>
          <p:cNvGrpSpPr>
            <a:grpSpLocks/>
          </p:cNvGrpSpPr>
          <p:nvPr/>
        </p:nvGrpSpPr>
        <p:grpSpPr bwMode="auto">
          <a:xfrm>
            <a:off x="2495551" y="908051"/>
            <a:ext cx="7707313" cy="5256213"/>
            <a:chOff x="295" y="164"/>
            <a:chExt cx="5272" cy="3810"/>
          </a:xfrm>
        </p:grpSpPr>
        <p:pic>
          <p:nvPicPr>
            <p:cNvPr id="75782" name="Picture 2"/>
            <p:cNvPicPr>
              <a:picLocks noChangeAspect="1" noChangeArrowheads="1"/>
            </p:cNvPicPr>
            <p:nvPr/>
          </p:nvPicPr>
          <p:blipFill>
            <a:blip r:embed="rId3">
              <a:extLst>
                <a:ext uri="{28A0092B-C50C-407E-A947-70E740481C1C}">
                  <a14:useLocalDpi xmlns:a14="http://schemas.microsoft.com/office/drawing/2010/main" val="0"/>
                </a:ext>
              </a:extLst>
            </a:blip>
            <a:srcRect l="25616" t="20660" r="22377" b="13445"/>
            <a:stretch>
              <a:fillRect/>
            </a:stretch>
          </p:blipFill>
          <p:spPr bwMode="auto">
            <a:xfrm>
              <a:off x="295" y="164"/>
              <a:ext cx="5012"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Rectangle 5"/>
            <p:cNvSpPr>
              <a:spLocks noChangeArrowheads="1"/>
            </p:cNvSpPr>
            <p:nvPr/>
          </p:nvSpPr>
          <p:spPr bwMode="auto">
            <a:xfrm>
              <a:off x="2200" y="1752"/>
              <a:ext cx="3175"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es-ES_tradnl" altLang="es-ES" sz="1800" b="1">
                  <a:solidFill>
                    <a:srgbClr val="333399"/>
                  </a:solidFill>
                </a:rPr>
                <a:t>Filtrado, amortiguación y transformación de sustancias</a:t>
              </a:r>
              <a:r>
                <a:rPr lang="es-ES_tradnl" altLang="es-ES" sz="1800">
                  <a:solidFill>
                    <a:srgbClr val="333399"/>
                  </a:solidFill>
                </a:rPr>
                <a:t>.</a:t>
              </a:r>
              <a:endParaRPr lang="es-ES" altLang="es-ES" sz="1800">
                <a:solidFill>
                  <a:srgbClr val="333399"/>
                </a:solidFill>
              </a:endParaRPr>
            </a:p>
          </p:txBody>
        </p:sp>
        <p:sp>
          <p:nvSpPr>
            <p:cNvPr id="75784" name="Rectangle 6"/>
            <p:cNvSpPr>
              <a:spLocks noChangeArrowheads="1"/>
            </p:cNvSpPr>
            <p:nvPr/>
          </p:nvSpPr>
          <p:spPr bwMode="auto">
            <a:xfrm>
              <a:off x="4377" y="2704"/>
              <a:ext cx="1039"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es-ES_tradnl" altLang="es-ES" sz="1800" b="1">
                  <a:solidFill>
                    <a:srgbClr val="333399"/>
                  </a:solidFill>
                </a:rPr>
                <a:t>Medio físico</a:t>
              </a:r>
              <a:endParaRPr lang="es-ES" altLang="es-ES" sz="1800" b="1">
                <a:solidFill>
                  <a:srgbClr val="333399"/>
                </a:solidFill>
              </a:endParaRPr>
            </a:p>
          </p:txBody>
        </p:sp>
        <p:sp>
          <p:nvSpPr>
            <p:cNvPr id="75785" name="Rectangle 7"/>
            <p:cNvSpPr>
              <a:spLocks noChangeArrowheads="1"/>
            </p:cNvSpPr>
            <p:nvPr/>
          </p:nvSpPr>
          <p:spPr bwMode="auto">
            <a:xfrm>
              <a:off x="4286" y="2931"/>
              <a:ext cx="1281"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es-ES_tradnl" altLang="es-ES" sz="1800" b="1">
                  <a:solidFill>
                    <a:srgbClr val="333399"/>
                  </a:solidFill>
                </a:rPr>
                <a:t>Medio histórico</a:t>
              </a:r>
              <a:endParaRPr lang="es-ES" altLang="es-ES" sz="1800" b="1">
                <a:solidFill>
                  <a:srgbClr val="333399"/>
                </a:solidFill>
              </a:endParaRPr>
            </a:p>
          </p:txBody>
        </p:sp>
      </p:grpSp>
      <p:sp>
        <p:nvSpPr>
          <p:cNvPr id="581642" name="Text Box 10"/>
          <p:cNvSpPr txBox="1">
            <a:spLocks noChangeArrowheads="1"/>
          </p:cNvSpPr>
          <p:nvPr/>
        </p:nvSpPr>
        <p:spPr bwMode="auto">
          <a:xfrm>
            <a:off x="1524001" y="692151"/>
            <a:ext cx="2339975" cy="415925"/>
          </a:xfrm>
          <a:prstGeom prst="rect">
            <a:avLst/>
          </a:prstGeom>
          <a:solidFill>
            <a:srgbClr val="FFFF99"/>
          </a:solidFill>
          <a:ln w="1905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s-ES_tradnl" altLang="es-ES" sz="2000" b="1" i="1">
                <a:solidFill>
                  <a:srgbClr val="000000"/>
                </a:solidFill>
                <a:latin typeface="Times New Roman" panose="02020603050405020304" pitchFamily="18" charset="0"/>
              </a:rPr>
              <a:t>Función productiva</a:t>
            </a:r>
          </a:p>
        </p:txBody>
      </p:sp>
      <p:sp>
        <p:nvSpPr>
          <p:cNvPr id="581643" name="Text Box 11"/>
          <p:cNvSpPr txBox="1">
            <a:spLocks noChangeArrowheads="1"/>
          </p:cNvSpPr>
          <p:nvPr/>
        </p:nvSpPr>
        <p:spPr bwMode="auto">
          <a:xfrm>
            <a:off x="6888163" y="620714"/>
            <a:ext cx="3600450" cy="1025525"/>
          </a:xfrm>
          <a:prstGeom prst="rect">
            <a:avLst/>
          </a:prstGeom>
          <a:solidFill>
            <a:srgbClr val="FFFF99"/>
          </a:solidFill>
          <a:ln w="1905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s-ES_tradnl" altLang="es-ES" sz="2000" b="1" i="1">
                <a:solidFill>
                  <a:srgbClr val="000000"/>
                </a:solidFill>
                <a:latin typeface="Times New Roman" panose="02020603050405020304" pitchFamily="18" charset="0"/>
              </a:rPr>
              <a:t>Función de mantenimiento y mejora de la salud de plantas, animales y humana</a:t>
            </a:r>
          </a:p>
        </p:txBody>
      </p:sp>
      <p:sp>
        <p:nvSpPr>
          <p:cNvPr id="581644" name="Text Box 12"/>
          <p:cNvSpPr txBox="1">
            <a:spLocks noChangeArrowheads="1"/>
          </p:cNvSpPr>
          <p:nvPr/>
        </p:nvSpPr>
        <p:spPr bwMode="auto">
          <a:xfrm>
            <a:off x="3935413" y="692150"/>
            <a:ext cx="2952750" cy="723900"/>
          </a:xfrm>
          <a:prstGeom prst="rect">
            <a:avLst/>
          </a:prstGeom>
          <a:solidFill>
            <a:srgbClr val="FFFF99"/>
          </a:solidFill>
          <a:ln w="222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s-ES_tradnl" altLang="es-ES" sz="2000" b="1" i="1">
                <a:solidFill>
                  <a:srgbClr val="000000"/>
                </a:solidFill>
                <a:latin typeface="Times New Roman" panose="02020603050405020304" pitchFamily="18" charset="0"/>
              </a:rPr>
              <a:t>Función de protección de la calidad ambiental</a:t>
            </a:r>
            <a:r>
              <a:rPr lang="es-ES_tradnl" altLang="es-ES" sz="2000" b="1">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518151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16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164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16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42" grpId="0" animBg="1"/>
      <p:bldP spid="581643" grpId="0" animBg="1"/>
      <p:bldP spid="5816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1774825" y="1484314"/>
            <a:ext cx="83820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tabLst>
                <a:tab pos="676275" algn="l"/>
              </a:tabLst>
              <a:defRPr>
                <a:solidFill>
                  <a:schemeClr val="tx1"/>
                </a:solidFill>
                <a:latin typeface="Arial" pitchFamily="34" charset="0"/>
              </a:defRPr>
            </a:lvl1pPr>
            <a:lvl2pPr marL="742950" indent="-285750" eaLnBrk="0" hangingPunct="0">
              <a:tabLst>
                <a:tab pos="676275" algn="l"/>
              </a:tabLst>
              <a:defRPr>
                <a:solidFill>
                  <a:schemeClr val="tx1"/>
                </a:solidFill>
                <a:latin typeface="Arial" pitchFamily="34" charset="0"/>
              </a:defRPr>
            </a:lvl2pPr>
            <a:lvl3pPr marL="1143000" indent="-228600" eaLnBrk="0" hangingPunct="0">
              <a:tabLst>
                <a:tab pos="676275" algn="l"/>
              </a:tabLst>
              <a:defRPr>
                <a:solidFill>
                  <a:schemeClr val="tx1"/>
                </a:solidFill>
                <a:latin typeface="Arial" pitchFamily="34" charset="0"/>
              </a:defRPr>
            </a:lvl3pPr>
            <a:lvl4pPr marL="1600200" indent="-228600" eaLnBrk="0" hangingPunct="0">
              <a:tabLst>
                <a:tab pos="676275" algn="l"/>
              </a:tabLst>
              <a:defRPr>
                <a:solidFill>
                  <a:schemeClr val="tx1"/>
                </a:solidFill>
                <a:latin typeface="Arial" pitchFamily="34" charset="0"/>
              </a:defRPr>
            </a:lvl4pPr>
            <a:lvl5pPr marL="2057400" indent="-228600" eaLnBrk="0" hangingPunct="0">
              <a:tabLst>
                <a:tab pos="676275" algn="l"/>
              </a:tabLst>
              <a:defRPr>
                <a:solidFill>
                  <a:schemeClr val="tx1"/>
                </a:solidFill>
                <a:latin typeface="Arial" pitchFamily="34" charset="0"/>
              </a:defRPr>
            </a:lvl5pPr>
            <a:lvl6pPr marL="2514600" indent="-228600" eaLnBrk="0" fontAlgn="base" hangingPunct="0">
              <a:spcBef>
                <a:spcPct val="0"/>
              </a:spcBef>
              <a:spcAft>
                <a:spcPct val="0"/>
              </a:spcAft>
              <a:tabLst>
                <a:tab pos="676275" algn="l"/>
              </a:tabLst>
              <a:defRPr>
                <a:solidFill>
                  <a:schemeClr val="tx1"/>
                </a:solidFill>
                <a:latin typeface="Arial" pitchFamily="34" charset="0"/>
              </a:defRPr>
            </a:lvl6pPr>
            <a:lvl7pPr marL="2971800" indent="-228600" eaLnBrk="0" fontAlgn="base" hangingPunct="0">
              <a:spcBef>
                <a:spcPct val="0"/>
              </a:spcBef>
              <a:spcAft>
                <a:spcPct val="0"/>
              </a:spcAft>
              <a:tabLst>
                <a:tab pos="676275" algn="l"/>
              </a:tabLst>
              <a:defRPr>
                <a:solidFill>
                  <a:schemeClr val="tx1"/>
                </a:solidFill>
                <a:latin typeface="Arial" pitchFamily="34" charset="0"/>
              </a:defRPr>
            </a:lvl7pPr>
            <a:lvl8pPr marL="3429000" indent="-228600" eaLnBrk="0" fontAlgn="base" hangingPunct="0">
              <a:spcBef>
                <a:spcPct val="0"/>
              </a:spcBef>
              <a:spcAft>
                <a:spcPct val="0"/>
              </a:spcAft>
              <a:tabLst>
                <a:tab pos="676275" algn="l"/>
              </a:tabLst>
              <a:defRPr>
                <a:solidFill>
                  <a:schemeClr val="tx1"/>
                </a:solidFill>
                <a:latin typeface="Arial" pitchFamily="34" charset="0"/>
              </a:defRPr>
            </a:lvl8pPr>
            <a:lvl9pPr marL="3886200" indent="-228600" eaLnBrk="0" fontAlgn="base" hangingPunct="0">
              <a:spcBef>
                <a:spcPct val="0"/>
              </a:spcBef>
              <a:spcAft>
                <a:spcPct val="0"/>
              </a:spcAft>
              <a:tabLst>
                <a:tab pos="676275" algn="l"/>
              </a:tabLst>
              <a:defRPr>
                <a:solidFill>
                  <a:schemeClr val="tx1"/>
                </a:solidFill>
                <a:latin typeface="Arial" pitchFamily="34" charset="0"/>
              </a:defRPr>
            </a:lvl9pPr>
          </a:lstStyle>
          <a:p>
            <a:pPr algn="just" eaLnBrk="1" hangingPunct="1">
              <a:buFontTx/>
              <a:buAutoNum type="arabicParenBoth"/>
            </a:pPr>
            <a:r>
              <a:rPr lang="es-ES_tradnl" altLang="es-ES" sz="2400" b="1" u="sng" dirty="0">
                <a:solidFill>
                  <a:srgbClr val="000000"/>
                </a:solidFill>
                <a:cs typeface="Times New Roman" pitchFamily="18" charset="0"/>
              </a:rPr>
              <a:t>Producción de biomasa</a:t>
            </a:r>
            <a:r>
              <a:rPr lang="es-ES_tradnl" altLang="es-ES" sz="2000" dirty="0">
                <a:solidFill>
                  <a:srgbClr val="000000"/>
                </a:solidFill>
                <a:cs typeface="Times New Roman" pitchFamily="18" charset="0"/>
              </a:rPr>
              <a:t>. (Producción agrícola y forestal). El suelo es el sustrato de una amplia variedad de plantas, animales y microorganismos que viven en el mismo contribuyendo a crear, un medio que</a:t>
            </a:r>
            <a:r>
              <a:rPr lang="es-ES_tradnl" altLang="es-ES" sz="2000" dirty="0">
                <a:solidFill>
                  <a:srgbClr val="FFFFFF"/>
                </a:solidFill>
                <a:cs typeface="Times New Roman" pitchFamily="18" charset="0"/>
              </a:rPr>
              <a:t> </a:t>
            </a:r>
            <a:r>
              <a:rPr lang="es-ES_tradnl" altLang="es-ES" sz="2000" b="1" dirty="0">
                <a:solidFill>
                  <a:srgbClr val="333399"/>
                </a:solidFill>
                <a:cs typeface="Times New Roman" pitchFamily="18" charset="0"/>
              </a:rPr>
              <a:t>resulta básico para la producción primaria de los ecosistemas</a:t>
            </a:r>
            <a:r>
              <a:rPr lang="es-ES_tradnl" altLang="es-ES" sz="2000" b="1" dirty="0">
                <a:solidFill>
                  <a:srgbClr val="FFFF66"/>
                </a:solidFill>
                <a:cs typeface="Times New Roman" pitchFamily="18" charset="0"/>
              </a:rPr>
              <a:t>.</a:t>
            </a:r>
            <a:r>
              <a:rPr lang="es-ES_tradnl" altLang="es-ES" sz="2000" dirty="0">
                <a:solidFill>
                  <a:srgbClr val="FFFFFF"/>
                </a:solidFill>
                <a:cs typeface="Times New Roman" pitchFamily="18" charset="0"/>
              </a:rPr>
              <a:t> </a:t>
            </a:r>
            <a:r>
              <a:rPr lang="es-ES_tradnl" altLang="es-ES" sz="2000" dirty="0">
                <a:solidFill>
                  <a:srgbClr val="000000"/>
                </a:solidFill>
                <a:cs typeface="Times New Roman" pitchFamily="18" charset="0"/>
              </a:rPr>
              <a:t>De todas las funciones, </a:t>
            </a:r>
            <a:r>
              <a:rPr lang="es-ES_tradnl" altLang="es-ES" sz="2000" b="1" dirty="0">
                <a:solidFill>
                  <a:srgbClr val="000000"/>
                </a:solidFill>
                <a:cs typeface="Times New Roman" pitchFamily="18" charset="0"/>
              </a:rPr>
              <a:t>ésta es</a:t>
            </a:r>
            <a:r>
              <a:rPr lang="es-ES_tradnl" altLang="es-ES" sz="2000" b="1" dirty="0">
                <a:solidFill>
                  <a:srgbClr val="FFFFFF"/>
                </a:solidFill>
                <a:cs typeface="Times New Roman" pitchFamily="18" charset="0"/>
              </a:rPr>
              <a:t> </a:t>
            </a:r>
            <a:r>
              <a:rPr lang="es-ES_tradnl" altLang="es-ES" sz="2000" b="1" dirty="0">
                <a:solidFill>
                  <a:srgbClr val="333399"/>
                </a:solidFill>
                <a:cs typeface="Times New Roman" pitchFamily="18" charset="0"/>
              </a:rPr>
              <a:t>la que más ha sido utilizada y explotada por la humanidad</a:t>
            </a:r>
            <a:r>
              <a:rPr lang="es-ES_tradnl" altLang="es-ES" sz="2000" dirty="0">
                <a:solidFill>
                  <a:srgbClr val="FFFFFF"/>
                </a:solidFill>
                <a:cs typeface="Times New Roman" pitchFamily="18" charset="0"/>
              </a:rPr>
              <a:t> </a:t>
            </a:r>
            <a:r>
              <a:rPr lang="es-ES_tradnl" altLang="es-ES" sz="2000" dirty="0">
                <a:solidFill>
                  <a:srgbClr val="000000"/>
                </a:solidFill>
                <a:cs typeface="Times New Roman" pitchFamily="18" charset="0"/>
              </a:rPr>
              <a:t>para asegurar su supervivencia </a:t>
            </a:r>
          </a:p>
          <a:p>
            <a:pPr algn="just" eaLnBrk="1" hangingPunct="1">
              <a:buFontTx/>
              <a:buAutoNum type="arabicParenBoth"/>
            </a:pPr>
            <a:endParaRPr lang="es-ES_tradnl" altLang="es-ES" sz="2000" dirty="0">
              <a:solidFill>
                <a:srgbClr val="000000"/>
              </a:solidFill>
              <a:cs typeface="Times New Roman" pitchFamily="18" charset="0"/>
            </a:endParaRPr>
          </a:p>
          <a:p>
            <a:pPr algn="just" eaLnBrk="1" hangingPunct="1"/>
            <a:r>
              <a:rPr lang="es-ES_tradnl" altLang="es-ES" sz="2000" b="1" dirty="0">
                <a:solidFill>
                  <a:srgbClr val="000000"/>
                </a:solidFill>
                <a:cs typeface="Times New Roman" pitchFamily="18" charset="0"/>
              </a:rPr>
              <a:t>(2) </a:t>
            </a:r>
            <a:r>
              <a:rPr lang="es-ES_tradnl" altLang="es-ES" sz="2400" b="1" u="sng" dirty="0">
                <a:solidFill>
                  <a:srgbClr val="000000"/>
                </a:solidFill>
                <a:cs typeface="Times New Roman" pitchFamily="18" charset="0"/>
              </a:rPr>
              <a:t>Filtrado, amortiguación y transformación de sustancias</a:t>
            </a:r>
            <a:r>
              <a:rPr lang="es-ES_tradnl" altLang="es-ES" sz="2000" dirty="0">
                <a:solidFill>
                  <a:srgbClr val="000000"/>
                </a:solidFill>
                <a:cs typeface="Times New Roman" pitchFamily="18" charset="0"/>
              </a:rPr>
              <a:t>. El suelo controla los procesos de</a:t>
            </a:r>
            <a:r>
              <a:rPr lang="es-ES_tradnl" altLang="es-ES" sz="2000" dirty="0">
                <a:solidFill>
                  <a:srgbClr val="FFFFFF"/>
                </a:solidFill>
                <a:cs typeface="Times New Roman" pitchFamily="18" charset="0"/>
              </a:rPr>
              <a:t> </a:t>
            </a:r>
            <a:r>
              <a:rPr lang="es-ES_tradnl" altLang="es-ES" sz="2000" b="1" dirty="0">
                <a:solidFill>
                  <a:srgbClr val="333399"/>
                </a:solidFill>
                <a:cs typeface="Times New Roman" pitchFamily="18" charset="0"/>
              </a:rPr>
              <a:t>movimiento, transporte y transformación</a:t>
            </a:r>
            <a:r>
              <a:rPr lang="es-ES_tradnl" altLang="es-ES" sz="2000" dirty="0">
                <a:solidFill>
                  <a:srgbClr val="FFFFFF"/>
                </a:solidFill>
                <a:cs typeface="Times New Roman" pitchFamily="18" charset="0"/>
              </a:rPr>
              <a:t> </a:t>
            </a:r>
            <a:r>
              <a:rPr lang="es-ES_tradnl" altLang="es-ES" sz="2000" dirty="0">
                <a:solidFill>
                  <a:srgbClr val="000000"/>
                </a:solidFill>
                <a:cs typeface="Times New Roman" pitchFamily="18" charset="0"/>
              </a:rPr>
              <a:t>de flujos de sustancias y energía. Es también un mecanismo de protección contra la Contaminación, ya que puede retener sustancias tóxicas, evitando la contaminación del acuífero </a:t>
            </a:r>
          </a:p>
          <a:p>
            <a:pPr algn="just" eaLnBrk="1" hangingPunct="1"/>
            <a:r>
              <a:rPr lang="es-ES_tradnl" altLang="es-ES" sz="2000" b="1" dirty="0">
                <a:solidFill>
                  <a:srgbClr val="000000"/>
                </a:solidFill>
                <a:cs typeface="Times New Roman" pitchFamily="18" charset="0"/>
              </a:rPr>
              <a:t>(3) </a:t>
            </a:r>
            <a:r>
              <a:rPr lang="es-ES_tradnl" altLang="es-ES" sz="2400" b="1" u="sng" dirty="0">
                <a:solidFill>
                  <a:srgbClr val="000000"/>
                </a:solidFill>
                <a:cs typeface="Times New Roman" pitchFamily="18" charset="0"/>
              </a:rPr>
              <a:t>Hábitat biológico y reserva genética</a:t>
            </a:r>
            <a:r>
              <a:rPr lang="es-ES_tradnl" altLang="es-ES" sz="2000" dirty="0">
                <a:solidFill>
                  <a:srgbClr val="000000"/>
                </a:solidFill>
                <a:cs typeface="Times New Roman" pitchFamily="18" charset="0"/>
              </a:rPr>
              <a:t>. El suelo proporciona</a:t>
            </a:r>
            <a:r>
              <a:rPr lang="es-ES_tradnl" altLang="es-ES" sz="2000" dirty="0">
                <a:solidFill>
                  <a:srgbClr val="FFFFFF"/>
                </a:solidFill>
                <a:cs typeface="Times New Roman" pitchFamily="18" charset="0"/>
              </a:rPr>
              <a:t> </a:t>
            </a:r>
            <a:r>
              <a:rPr lang="es-ES_tradnl" altLang="es-ES" sz="2000" b="1" dirty="0">
                <a:solidFill>
                  <a:srgbClr val="333399"/>
                </a:solidFill>
                <a:cs typeface="Times New Roman" pitchFamily="18" charset="0"/>
              </a:rPr>
              <a:t>hábitat</a:t>
            </a:r>
            <a:r>
              <a:rPr lang="es-ES_tradnl" altLang="es-ES" sz="2000" dirty="0">
                <a:solidFill>
                  <a:srgbClr val="333399"/>
                </a:solidFill>
                <a:cs typeface="Times New Roman" pitchFamily="18" charset="0"/>
              </a:rPr>
              <a:t> </a:t>
            </a:r>
            <a:r>
              <a:rPr lang="es-ES_tradnl" altLang="es-ES" sz="2000" dirty="0">
                <a:solidFill>
                  <a:srgbClr val="000000"/>
                </a:solidFill>
                <a:cs typeface="Times New Roman" pitchFamily="18" charset="0"/>
              </a:rPr>
              <a:t>para numerosos organismos y microorganismos</a:t>
            </a:r>
            <a:r>
              <a:rPr lang="es-ES_tradnl" altLang="es-ES" sz="2000" dirty="0">
                <a:solidFill>
                  <a:srgbClr val="FFFFFF"/>
                </a:solidFill>
                <a:cs typeface="Times New Roman" pitchFamily="18" charset="0"/>
              </a:rPr>
              <a:t>. </a:t>
            </a:r>
            <a:endParaRPr lang="en-GB" altLang="es-ES" sz="2000" dirty="0">
              <a:solidFill>
                <a:srgbClr val="000000"/>
              </a:solidFill>
            </a:endParaRPr>
          </a:p>
        </p:txBody>
      </p:sp>
      <p:sp>
        <p:nvSpPr>
          <p:cNvPr id="10243" name="Text Box 3"/>
          <p:cNvSpPr txBox="1">
            <a:spLocks noChangeArrowheads="1"/>
          </p:cNvSpPr>
          <p:nvPr/>
        </p:nvSpPr>
        <p:spPr bwMode="auto">
          <a:xfrm>
            <a:off x="5943600" y="457200"/>
            <a:ext cx="4267200" cy="406400"/>
          </a:xfrm>
          <a:prstGeom prst="rect">
            <a:avLst/>
          </a:prstGeom>
          <a:solidFill>
            <a:srgbClr val="FFFF99"/>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s-ES_tradnl" altLang="es-ES" sz="2000" b="1">
                <a:solidFill>
                  <a:srgbClr val="333399"/>
                </a:solidFill>
                <a:cs typeface="Times New Roman" pitchFamily="18" charset="0"/>
              </a:rPr>
              <a:t>FUNCIONES DEL SUELO:</a:t>
            </a:r>
            <a:endParaRPr lang="es-ES" altLang="es-ES" sz="2000">
              <a:solidFill>
                <a:srgbClr val="333399"/>
              </a:solidFill>
            </a:endParaRPr>
          </a:p>
        </p:txBody>
      </p:sp>
      <p:sp>
        <p:nvSpPr>
          <p:cNvPr id="10244" name="Rectangle 4"/>
          <p:cNvSpPr>
            <a:spLocks noChangeArrowheads="1"/>
          </p:cNvSpPr>
          <p:nvPr/>
        </p:nvSpPr>
        <p:spPr bwMode="auto">
          <a:xfrm>
            <a:off x="2279650" y="836613"/>
            <a:ext cx="2776538"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altLang="es-ES" sz="2000" b="1" dirty="0">
                <a:solidFill>
                  <a:srgbClr val="FF0000"/>
                </a:solidFill>
              </a:rPr>
              <a:t>funciones ecológicas</a:t>
            </a:r>
            <a:endParaRPr lang="es-ES" altLang="es-ES" sz="2000" dirty="0">
              <a:solidFill>
                <a:srgbClr val="FF0000"/>
              </a:solidFill>
            </a:endParaRPr>
          </a:p>
        </p:txBody>
      </p:sp>
      <p:grpSp>
        <p:nvGrpSpPr>
          <p:cNvPr id="2" name="Group 12"/>
          <p:cNvGrpSpPr>
            <a:grpSpLocks/>
          </p:cNvGrpSpPr>
          <p:nvPr/>
        </p:nvGrpSpPr>
        <p:grpSpPr bwMode="auto">
          <a:xfrm>
            <a:off x="7281590" y="3044935"/>
            <a:ext cx="3024187" cy="2449513"/>
            <a:chOff x="3787" y="2513"/>
            <a:chExt cx="3281" cy="2459"/>
          </a:xfrm>
        </p:grpSpPr>
        <p:pic>
          <p:nvPicPr>
            <p:cNvPr id="10252" name="Picture 13" descr="014_Fertilizante_U3006f"/>
            <p:cNvPicPr>
              <a:picLocks noChangeAspect="1" noChangeArrowheads="1"/>
            </p:cNvPicPr>
            <p:nvPr/>
          </p:nvPicPr>
          <p:blipFill>
            <a:blip r:embed="rId4">
              <a:extLst>
                <a:ext uri="{28A0092B-C50C-407E-A947-70E740481C1C}">
                  <a14:useLocalDpi xmlns:a14="http://schemas.microsoft.com/office/drawing/2010/main" val="0"/>
                </a:ext>
              </a:extLst>
            </a:blip>
            <a:srcRect l="11726" b="19415"/>
            <a:stretch>
              <a:fillRect/>
            </a:stretch>
          </p:blipFill>
          <p:spPr bwMode="auto">
            <a:xfrm>
              <a:off x="3787" y="2727"/>
              <a:ext cx="3281" cy="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3" name="Text Box 14"/>
            <p:cNvSpPr txBox="1">
              <a:spLocks noChangeArrowheads="1"/>
            </p:cNvSpPr>
            <p:nvPr/>
          </p:nvSpPr>
          <p:spPr bwMode="auto">
            <a:xfrm>
              <a:off x="3801" y="2513"/>
              <a:ext cx="3251" cy="306"/>
            </a:xfrm>
            <a:prstGeom prst="rect">
              <a:avLst/>
            </a:prstGeom>
            <a:solidFill>
              <a:srgbClr val="00FF00"/>
            </a:solidFill>
            <a:ln>
              <a:noFill/>
            </a:ln>
            <a:extLst>
              <a:ext uri="{91240B29-F687-4F45-9708-019B960494DF}">
                <a14:hiddenLine xmlns:a14="http://schemas.microsoft.com/office/drawing/2010/main" w="762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s-ES" altLang="es-ES" sz="1400" b="1">
                  <a:solidFill>
                    <a:srgbClr val="FFFFFF"/>
                  </a:solidFill>
                </a:rPr>
                <a:t>Filtrado, tampón, transformación</a:t>
              </a:r>
            </a:p>
          </p:txBody>
        </p:sp>
      </p:grpSp>
      <p:grpSp>
        <p:nvGrpSpPr>
          <p:cNvPr id="3" name="Group 8"/>
          <p:cNvGrpSpPr>
            <a:grpSpLocks/>
          </p:cNvGrpSpPr>
          <p:nvPr/>
        </p:nvGrpSpPr>
        <p:grpSpPr bwMode="auto">
          <a:xfrm>
            <a:off x="7248526" y="1125538"/>
            <a:ext cx="3095625" cy="2228850"/>
            <a:chOff x="2064" y="255"/>
            <a:chExt cx="2041" cy="1550"/>
          </a:xfrm>
        </p:grpSpPr>
        <p:pic>
          <p:nvPicPr>
            <p:cNvPr id="10250" name="Picture 9" descr="026_Unidad 1089"/>
            <p:cNvPicPr>
              <a:picLocks noChangeAspect="1" noChangeArrowheads="1"/>
            </p:cNvPicPr>
            <p:nvPr/>
          </p:nvPicPr>
          <p:blipFill>
            <a:blip r:embed="rId5">
              <a:extLst>
                <a:ext uri="{28A0092B-C50C-407E-A947-70E740481C1C}">
                  <a14:useLocalDpi xmlns:a14="http://schemas.microsoft.com/office/drawing/2010/main" val="0"/>
                </a:ext>
              </a:extLst>
            </a:blip>
            <a:srcRect l="6058" r="7083" b="10936"/>
            <a:stretch>
              <a:fillRect/>
            </a:stretch>
          </p:blipFill>
          <p:spPr bwMode="auto">
            <a:xfrm>
              <a:off x="2109" y="397"/>
              <a:ext cx="1950" cy="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10"/>
            <p:cNvSpPr txBox="1">
              <a:spLocks noChangeArrowheads="1"/>
            </p:cNvSpPr>
            <p:nvPr/>
          </p:nvSpPr>
          <p:spPr bwMode="auto">
            <a:xfrm>
              <a:off x="2064" y="255"/>
              <a:ext cx="2041" cy="212"/>
            </a:xfrm>
            <a:prstGeom prst="rect">
              <a:avLst/>
            </a:prstGeom>
            <a:solidFill>
              <a:srgbClr val="00FF00"/>
            </a:solidFill>
            <a:ln>
              <a:noFill/>
            </a:ln>
            <a:extLst>
              <a:ext uri="{91240B29-F687-4F45-9708-019B960494DF}">
                <a14:hiddenLine xmlns:a14="http://schemas.microsoft.com/office/drawing/2010/main" w="762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s-ES" altLang="es-ES" sz="1400" b="1">
                  <a:solidFill>
                    <a:srgbClr val="FFFFFF"/>
                  </a:solidFill>
                </a:rPr>
                <a:t>Producción biomasa</a:t>
              </a:r>
            </a:p>
          </p:txBody>
        </p:sp>
      </p:grpSp>
      <p:grpSp>
        <p:nvGrpSpPr>
          <p:cNvPr id="4" name="Group 18"/>
          <p:cNvGrpSpPr>
            <a:grpSpLocks/>
          </p:cNvGrpSpPr>
          <p:nvPr/>
        </p:nvGrpSpPr>
        <p:grpSpPr bwMode="auto">
          <a:xfrm>
            <a:off x="7248525" y="4205280"/>
            <a:ext cx="2951162" cy="2508250"/>
            <a:chOff x="2019" y="2304"/>
            <a:chExt cx="1959" cy="1694"/>
          </a:xfrm>
        </p:grpSpPr>
        <p:pic>
          <p:nvPicPr>
            <p:cNvPr id="10248" name="Picture 19" descr="046_bicho"/>
            <p:cNvPicPr>
              <a:picLocks noChangeAspect="1" noChangeArrowheads="1"/>
            </p:cNvPicPr>
            <p:nvPr/>
          </p:nvPicPr>
          <p:blipFill>
            <a:blip r:embed="rId6">
              <a:extLst>
                <a:ext uri="{28A0092B-C50C-407E-A947-70E740481C1C}">
                  <a14:useLocalDpi xmlns:a14="http://schemas.microsoft.com/office/drawing/2010/main" val="0"/>
                </a:ext>
              </a:extLst>
            </a:blip>
            <a:srcRect t="17790" r="36008" b="16458"/>
            <a:stretch>
              <a:fillRect/>
            </a:stretch>
          </p:blipFill>
          <p:spPr bwMode="auto">
            <a:xfrm>
              <a:off x="2027" y="2494"/>
              <a:ext cx="1951" cy="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20"/>
            <p:cNvSpPr txBox="1">
              <a:spLocks noChangeArrowheads="1"/>
            </p:cNvSpPr>
            <p:nvPr/>
          </p:nvSpPr>
          <p:spPr bwMode="auto">
            <a:xfrm>
              <a:off x="2019" y="2304"/>
              <a:ext cx="1950" cy="206"/>
            </a:xfrm>
            <a:prstGeom prst="rect">
              <a:avLst/>
            </a:prstGeom>
            <a:solidFill>
              <a:srgbClr val="00FF00"/>
            </a:solidFill>
            <a:ln>
              <a:noFill/>
            </a:ln>
            <a:extLst>
              <a:ext uri="{91240B29-F687-4F45-9708-019B960494DF}">
                <a14:hiddenLine xmlns:a14="http://schemas.microsoft.com/office/drawing/2010/main" w="762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s-ES" altLang="es-ES" sz="1400" b="1">
                  <a:solidFill>
                    <a:srgbClr val="FFFFFF"/>
                  </a:solidFill>
                </a:rPr>
                <a:t>Reserva genética y protección</a:t>
              </a:r>
            </a:p>
          </p:txBody>
        </p:sp>
      </p:grpSp>
      <p:grpSp>
        <p:nvGrpSpPr>
          <p:cNvPr id="14" name="Group 3"/>
          <p:cNvGrpSpPr>
            <a:grpSpLocks/>
          </p:cNvGrpSpPr>
          <p:nvPr/>
        </p:nvGrpSpPr>
        <p:grpSpPr bwMode="auto">
          <a:xfrm>
            <a:off x="7301722" y="3349754"/>
            <a:ext cx="4201315" cy="3249825"/>
            <a:chOff x="798" y="669"/>
            <a:chExt cx="6372" cy="3519"/>
          </a:xfrm>
        </p:grpSpPr>
        <p:grpSp>
          <p:nvGrpSpPr>
            <p:cNvPr id="15" name="Group 4"/>
            <p:cNvGrpSpPr>
              <a:grpSpLocks/>
            </p:cNvGrpSpPr>
            <p:nvPr/>
          </p:nvGrpSpPr>
          <p:grpSpPr bwMode="auto">
            <a:xfrm>
              <a:off x="798" y="669"/>
              <a:ext cx="4384" cy="3442"/>
              <a:chOff x="1776" y="1145"/>
              <a:chExt cx="2246" cy="1822"/>
            </a:xfrm>
          </p:grpSpPr>
          <p:pic>
            <p:nvPicPr>
              <p:cNvPr id="1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4" y="1145"/>
                <a:ext cx="2238"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 name="Object 6"/>
              <p:cNvGraphicFramePr>
                <a:graphicFrameLocks noChangeAspect="1"/>
              </p:cNvGraphicFramePr>
              <p:nvPr/>
            </p:nvGraphicFramePr>
            <p:xfrm>
              <a:off x="1776" y="2880"/>
              <a:ext cx="2208" cy="87"/>
            </p:xfrm>
            <a:graphic>
              <a:graphicData uri="http://schemas.openxmlformats.org/presentationml/2006/ole">
                <mc:AlternateContent xmlns:mc="http://schemas.openxmlformats.org/markup-compatibility/2006">
                  <mc:Choice xmlns:v="urn:schemas-microsoft-com:vml" Requires="v">
                    <p:oleObj spid="_x0000_s3105" name="Foto de Photo Editor" r:id="rId8" imgW="2809524" imgH="695238" progId="MSPhotoEd.3">
                      <p:embed/>
                    </p:oleObj>
                  </mc:Choice>
                  <mc:Fallback>
                    <p:oleObj name="Foto de Photo Editor" r:id="rId8" imgW="2809524" imgH="695238" progId="MSPhotoEd.3">
                      <p:embed/>
                      <p:pic>
                        <p:nvPicPr>
                          <p:cNvPr id="18"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6" y="2880"/>
                            <a:ext cx="2208"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6" name="Rectangle 7"/>
            <p:cNvSpPr>
              <a:spLocks noChangeArrowheads="1"/>
            </p:cNvSpPr>
            <p:nvPr/>
          </p:nvSpPr>
          <p:spPr bwMode="auto">
            <a:xfrm>
              <a:off x="3552" y="3888"/>
              <a:ext cx="3618"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s-ES_tradnl" altLang="es-ES" sz="1200" b="1">
                  <a:solidFill>
                    <a:srgbClr val="000000"/>
                  </a:solidFill>
                  <a:latin typeface="Times New Roman" pitchFamily="18" charset="0"/>
                </a:rPr>
                <a:t>Fuente: Coony &amp; Pehrson  (1955)</a:t>
              </a:r>
            </a:p>
          </p:txBody>
        </p:sp>
      </p:grpSp>
    </p:spTree>
    <p:extLst>
      <p:ext uri="{BB962C8B-B14F-4D97-AF65-F5344CB8AC3E}">
        <p14:creationId xmlns:p14="http://schemas.microsoft.com/office/powerpoint/2010/main" val="1174928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xit" presetSubtype="16" fill="hold" nodeType="clickEffect">
                                  <p:stCondLst>
                                    <p:cond delay="0"/>
                                  </p:stCondLst>
                                  <p:childTnLst>
                                    <p:animEffect transition="out" filter="box(in)">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76130">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xit" presetSubtype="16" fill="hold" nodeType="clickEffect">
                                  <p:stCondLst>
                                    <p:cond delay="0"/>
                                  </p:stCondLst>
                                  <p:childTnLst>
                                    <p:animEffect transition="out" filter="box(in)">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76130">
                                            <p:txEl>
                                              <p:pRg st="2" end="2"/>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xit" presetSubtype="16" fill="hold" nodeType="clickEffect">
                                  <p:stCondLst>
                                    <p:cond delay="0"/>
                                  </p:stCondLst>
                                  <p:childTnLst>
                                    <p:animEffect transition="out" filter="box(in)">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1761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2351088" y="1341438"/>
            <a:ext cx="78486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Bef>
                <a:spcPct val="50000"/>
              </a:spcBef>
            </a:pPr>
            <a:r>
              <a:rPr lang="es-ES_tradnl" altLang="es-ES" sz="2400" b="1">
                <a:solidFill>
                  <a:srgbClr val="FFFFFF"/>
                </a:solidFill>
                <a:cs typeface="Times New Roman" pitchFamily="18" charset="0"/>
              </a:rPr>
              <a:t>(</a:t>
            </a:r>
            <a:r>
              <a:rPr lang="es-ES_tradnl" altLang="es-ES" sz="2400" b="1" u="sng">
                <a:solidFill>
                  <a:srgbClr val="000000"/>
                </a:solidFill>
                <a:cs typeface="Times New Roman" pitchFamily="18" charset="0"/>
              </a:rPr>
              <a:t>4) Medio físico</a:t>
            </a:r>
            <a:r>
              <a:rPr lang="es-ES_tradnl" altLang="es-ES" sz="2400" u="sng">
                <a:solidFill>
                  <a:srgbClr val="000000"/>
                </a:solidFill>
                <a:cs typeface="Times New Roman" pitchFamily="18" charset="0"/>
              </a:rPr>
              <a:t>. </a:t>
            </a:r>
            <a:r>
              <a:rPr lang="es-ES_tradnl" altLang="es-ES" sz="2400" b="1" u="sng">
                <a:solidFill>
                  <a:srgbClr val="000000"/>
                </a:solidFill>
                <a:cs typeface="Times New Roman" pitchFamily="18" charset="0"/>
              </a:rPr>
              <a:t>Asentamiento de actividades humanas</a:t>
            </a:r>
            <a:r>
              <a:rPr lang="es-ES_tradnl" altLang="es-ES">
                <a:solidFill>
                  <a:srgbClr val="000000"/>
                </a:solidFill>
                <a:cs typeface="Times New Roman" pitchFamily="18" charset="0"/>
              </a:rPr>
              <a:t>. </a:t>
            </a:r>
            <a:r>
              <a:rPr lang="es-ES_tradnl" altLang="es-ES" sz="2000">
                <a:solidFill>
                  <a:srgbClr val="000000"/>
                </a:solidFill>
                <a:cs typeface="Times New Roman" pitchFamily="18" charset="0"/>
              </a:rPr>
              <a:t>Esta función se refiere a la</a:t>
            </a:r>
            <a:r>
              <a:rPr lang="es-ES_tradnl" altLang="es-ES" sz="2000">
                <a:solidFill>
                  <a:srgbClr val="FFFFFF"/>
                </a:solidFill>
                <a:cs typeface="Times New Roman" pitchFamily="18" charset="0"/>
              </a:rPr>
              <a:t> </a:t>
            </a:r>
            <a:r>
              <a:rPr lang="es-ES_tradnl" altLang="es-ES" sz="2000" b="1">
                <a:solidFill>
                  <a:srgbClr val="333399"/>
                </a:solidFill>
                <a:cs typeface="Times New Roman" pitchFamily="18" charset="0"/>
              </a:rPr>
              <a:t>producción de bienes y servicios</a:t>
            </a:r>
            <a:r>
              <a:rPr lang="es-ES_tradnl" altLang="es-ES" sz="2000">
                <a:solidFill>
                  <a:srgbClr val="333399"/>
                </a:solidFill>
                <a:cs typeface="Times New Roman" pitchFamily="18" charset="0"/>
              </a:rPr>
              <a:t>.</a:t>
            </a:r>
            <a:r>
              <a:rPr lang="es-ES_tradnl" altLang="es-ES" sz="2000">
                <a:solidFill>
                  <a:srgbClr val="FFFFFF"/>
                </a:solidFill>
                <a:cs typeface="Times New Roman" pitchFamily="18" charset="0"/>
              </a:rPr>
              <a:t> </a:t>
            </a:r>
            <a:r>
              <a:rPr lang="es-ES_tradnl" altLang="es-ES" sz="2000">
                <a:solidFill>
                  <a:srgbClr val="000000"/>
                </a:solidFill>
                <a:cs typeface="Times New Roman" pitchFamily="18" charset="0"/>
              </a:rPr>
              <a:t>El suelo se constituye en soporte para el desarrollo de infraestructuras (carreteras, casas, industrias, etc.) y la deposición de residuos de origen urbano-industrial.</a:t>
            </a:r>
          </a:p>
          <a:p>
            <a:pPr algn="just" eaLnBrk="1" hangingPunct="1">
              <a:spcBef>
                <a:spcPct val="50000"/>
              </a:spcBef>
            </a:pPr>
            <a:r>
              <a:rPr lang="es-ES_tradnl" altLang="es-ES" sz="2400" b="1" u="sng">
                <a:solidFill>
                  <a:srgbClr val="000000"/>
                </a:solidFill>
                <a:cs typeface="Times New Roman" pitchFamily="18" charset="0"/>
              </a:rPr>
              <a:t>(5) Fuente de materias primas</a:t>
            </a:r>
            <a:r>
              <a:rPr lang="es-ES_tradnl" altLang="es-ES" sz="2400">
                <a:solidFill>
                  <a:srgbClr val="000000"/>
                </a:solidFill>
                <a:cs typeface="Times New Roman" pitchFamily="18" charset="0"/>
              </a:rPr>
              <a:t>.</a:t>
            </a:r>
            <a:r>
              <a:rPr lang="es-ES_tradnl" altLang="es-ES">
                <a:solidFill>
                  <a:srgbClr val="000000"/>
                </a:solidFill>
                <a:cs typeface="Times New Roman" pitchFamily="18" charset="0"/>
              </a:rPr>
              <a:t> </a:t>
            </a:r>
            <a:r>
              <a:rPr lang="es-ES_tradnl" altLang="es-ES" sz="2000">
                <a:solidFill>
                  <a:srgbClr val="000000"/>
                </a:solidFill>
                <a:cs typeface="Times New Roman" pitchFamily="18" charset="0"/>
              </a:rPr>
              <a:t>El suelo puede</a:t>
            </a:r>
            <a:r>
              <a:rPr lang="es-ES_tradnl" altLang="es-ES" sz="2000">
                <a:solidFill>
                  <a:srgbClr val="FFFFFF"/>
                </a:solidFill>
                <a:cs typeface="Times New Roman" pitchFamily="18" charset="0"/>
              </a:rPr>
              <a:t> </a:t>
            </a:r>
            <a:r>
              <a:rPr lang="es-ES_tradnl" altLang="es-ES" sz="2000" b="1">
                <a:solidFill>
                  <a:srgbClr val="333399"/>
                </a:solidFill>
                <a:cs typeface="Times New Roman" pitchFamily="18" charset="0"/>
              </a:rPr>
              <a:t>proporcionar múltiples materiales</a:t>
            </a:r>
            <a:r>
              <a:rPr lang="es-ES_tradnl" altLang="es-ES" sz="2000">
                <a:solidFill>
                  <a:srgbClr val="FFFFFF"/>
                </a:solidFill>
                <a:cs typeface="Times New Roman" pitchFamily="18" charset="0"/>
              </a:rPr>
              <a:t> </a:t>
            </a:r>
            <a:r>
              <a:rPr lang="es-ES_tradnl" altLang="es-ES" sz="2000">
                <a:solidFill>
                  <a:srgbClr val="000000"/>
                </a:solidFill>
                <a:cs typeface="Times New Roman" pitchFamily="18" charset="0"/>
              </a:rPr>
              <a:t>para numerosas actividades</a:t>
            </a:r>
            <a:r>
              <a:rPr lang="es-ES_tradnl" altLang="es-ES">
                <a:solidFill>
                  <a:srgbClr val="000000"/>
                </a:solidFill>
                <a:cs typeface="Times New Roman" pitchFamily="18" charset="0"/>
              </a:rPr>
              <a:t>.</a:t>
            </a:r>
            <a:r>
              <a:rPr lang="es-ES_tradnl" altLang="es-ES">
                <a:solidFill>
                  <a:srgbClr val="FFFFFF"/>
                </a:solidFill>
                <a:cs typeface="Times New Roman" pitchFamily="18" charset="0"/>
              </a:rPr>
              <a:t> </a:t>
            </a:r>
          </a:p>
          <a:p>
            <a:pPr algn="just">
              <a:spcBef>
                <a:spcPct val="50000"/>
              </a:spcBef>
            </a:pPr>
            <a:r>
              <a:rPr lang="es-ES_tradnl" altLang="es-ES" sz="2400" b="1" u="sng">
                <a:solidFill>
                  <a:srgbClr val="000000"/>
                </a:solidFill>
                <a:cs typeface="Times New Roman" pitchFamily="18" charset="0"/>
              </a:rPr>
              <a:t>(6) Medio histórico</a:t>
            </a:r>
            <a:r>
              <a:rPr lang="es-ES_tradnl" altLang="es-ES" sz="2400" u="sng">
                <a:solidFill>
                  <a:srgbClr val="000000"/>
                </a:solidFill>
                <a:cs typeface="Times New Roman" pitchFamily="18" charset="0"/>
              </a:rPr>
              <a:t>. </a:t>
            </a:r>
            <a:r>
              <a:rPr lang="es-ES_tradnl" altLang="es-ES" sz="2400" b="1" u="sng">
                <a:solidFill>
                  <a:srgbClr val="000000"/>
                </a:solidFill>
                <a:cs typeface="Times New Roman" pitchFamily="18" charset="0"/>
              </a:rPr>
              <a:t>Patrimonio cultural</a:t>
            </a:r>
            <a:r>
              <a:rPr lang="es-ES_tradnl" altLang="es-ES" sz="2400">
                <a:solidFill>
                  <a:srgbClr val="000000"/>
                </a:solidFill>
                <a:cs typeface="Times New Roman" pitchFamily="18" charset="0"/>
              </a:rPr>
              <a:t>.</a:t>
            </a:r>
            <a:r>
              <a:rPr lang="es-ES_tradnl" altLang="es-ES">
                <a:solidFill>
                  <a:srgbClr val="000000"/>
                </a:solidFill>
                <a:cs typeface="Times New Roman" pitchFamily="18" charset="0"/>
              </a:rPr>
              <a:t> </a:t>
            </a:r>
            <a:r>
              <a:rPr lang="es-ES_tradnl" altLang="es-ES" sz="2000">
                <a:solidFill>
                  <a:srgbClr val="000000"/>
                </a:solidFill>
                <a:cs typeface="Times New Roman" pitchFamily="18" charset="0"/>
              </a:rPr>
              <a:t>El suelo se constituye en el</a:t>
            </a:r>
            <a:r>
              <a:rPr lang="es-ES_tradnl" altLang="es-ES" sz="2000">
                <a:solidFill>
                  <a:srgbClr val="FFFFFF"/>
                </a:solidFill>
                <a:cs typeface="Times New Roman" pitchFamily="18" charset="0"/>
              </a:rPr>
              <a:t> </a:t>
            </a:r>
            <a:r>
              <a:rPr lang="es-ES_tradnl" altLang="es-ES" sz="2000" b="1">
                <a:solidFill>
                  <a:srgbClr val="333399"/>
                </a:solidFill>
                <a:cs typeface="Times New Roman" pitchFamily="18" charset="0"/>
              </a:rPr>
              <a:t>testimonio</a:t>
            </a:r>
            <a:r>
              <a:rPr lang="es-ES_tradnl" altLang="es-ES" sz="2000">
                <a:solidFill>
                  <a:srgbClr val="FFFFFF"/>
                </a:solidFill>
                <a:cs typeface="Times New Roman" pitchFamily="18" charset="0"/>
              </a:rPr>
              <a:t> </a:t>
            </a:r>
            <a:r>
              <a:rPr lang="es-ES_tradnl" altLang="es-ES" sz="2000">
                <a:solidFill>
                  <a:srgbClr val="000000"/>
                </a:solidFill>
                <a:cs typeface="Times New Roman" pitchFamily="18" charset="0"/>
              </a:rPr>
              <a:t>en el que quedan registrados</a:t>
            </a:r>
            <a:r>
              <a:rPr lang="es-ES_tradnl" altLang="es-ES" sz="2000">
                <a:solidFill>
                  <a:srgbClr val="FFFFFF"/>
                </a:solidFill>
                <a:cs typeface="Times New Roman" pitchFamily="18" charset="0"/>
              </a:rPr>
              <a:t> </a:t>
            </a:r>
            <a:r>
              <a:rPr lang="es-ES_tradnl" altLang="es-ES" sz="2000" b="1">
                <a:solidFill>
                  <a:srgbClr val="333399"/>
                </a:solidFill>
                <a:cs typeface="Times New Roman" pitchFamily="18" charset="0"/>
              </a:rPr>
              <a:t>procesos de evolución del paisaje, procesos climáticos, sucesos catastróficos, impactos antrópicos</a:t>
            </a:r>
            <a:r>
              <a:rPr lang="es-ES_tradnl" altLang="es-ES" sz="2000" b="1">
                <a:solidFill>
                  <a:srgbClr val="FFFF66"/>
                </a:solidFill>
                <a:cs typeface="Times New Roman" pitchFamily="18" charset="0"/>
              </a:rPr>
              <a:t>,</a:t>
            </a:r>
            <a:r>
              <a:rPr lang="es-ES_tradnl" altLang="es-ES" sz="2000">
                <a:solidFill>
                  <a:srgbClr val="FFFFFF"/>
                </a:solidFill>
                <a:cs typeface="Times New Roman" pitchFamily="18" charset="0"/>
              </a:rPr>
              <a:t> </a:t>
            </a:r>
            <a:r>
              <a:rPr lang="es-ES_tradnl" altLang="es-ES" sz="2000">
                <a:solidFill>
                  <a:srgbClr val="000000"/>
                </a:solidFill>
                <a:cs typeface="Times New Roman" pitchFamily="18" charset="0"/>
              </a:rPr>
              <a:t>etc., que pueden aportar datos cruciales para el conocimiento científico de diversos aspectos históricos ligados al medio ambiente o a su utilización por las comunidades humanas.</a:t>
            </a:r>
            <a:endParaRPr lang="en-GB" altLang="es-ES" sz="2000">
              <a:solidFill>
                <a:srgbClr val="000000"/>
              </a:solidFill>
              <a:cs typeface="Times New Roman" pitchFamily="18" charset="0"/>
            </a:endParaRPr>
          </a:p>
        </p:txBody>
      </p:sp>
      <p:sp>
        <p:nvSpPr>
          <p:cNvPr id="11267" name="Text Box 3"/>
          <p:cNvSpPr txBox="1">
            <a:spLocks noChangeArrowheads="1"/>
          </p:cNvSpPr>
          <p:nvPr/>
        </p:nvSpPr>
        <p:spPr bwMode="auto">
          <a:xfrm>
            <a:off x="6240463" y="188913"/>
            <a:ext cx="4267200" cy="406400"/>
          </a:xfrm>
          <a:prstGeom prst="rect">
            <a:avLst/>
          </a:prstGeom>
          <a:solidFill>
            <a:srgbClr val="FFFF99"/>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s-ES_tradnl" altLang="es-ES" sz="2000" b="1">
                <a:solidFill>
                  <a:srgbClr val="333399"/>
                </a:solidFill>
                <a:cs typeface="Times New Roman" pitchFamily="18" charset="0"/>
              </a:rPr>
              <a:t>FUNCIONES DEL SUELO:</a:t>
            </a:r>
            <a:endParaRPr lang="es-ES" altLang="es-ES" sz="2000">
              <a:solidFill>
                <a:srgbClr val="333399"/>
              </a:solidFill>
            </a:endParaRPr>
          </a:p>
        </p:txBody>
      </p:sp>
      <p:sp>
        <p:nvSpPr>
          <p:cNvPr id="11268" name="Rectangle 4"/>
          <p:cNvSpPr>
            <a:spLocks noChangeArrowheads="1"/>
          </p:cNvSpPr>
          <p:nvPr/>
        </p:nvSpPr>
        <p:spPr bwMode="auto">
          <a:xfrm>
            <a:off x="2351089" y="692150"/>
            <a:ext cx="6142037" cy="406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Tx/>
              <a:buChar char="•"/>
            </a:pPr>
            <a:r>
              <a:rPr lang="es-ES" altLang="es-ES" sz="2000" b="1">
                <a:solidFill>
                  <a:srgbClr val="FF0000"/>
                </a:solidFill>
              </a:rPr>
              <a:t>tecno-industriales, socioeconómicas, culturales</a:t>
            </a:r>
            <a:r>
              <a:rPr lang="es-ES" altLang="es-ES">
                <a:solidFill>
                  <a:srgbClr val="FF0000"/>
                </a:solidFill>
              </a:rPr>
              <a:t> </a:t>
            </a:r>
          </a:p>
        </p:txBody>
      </p:sp>
      <p:grpSp>
        <p:nvGrpSpPr>
          <p:cNvPr id="2" name="Group 5"/>
          <p:cNvGrpSpPr>
            <a:grpSpLocks/>
          </p:cNvGrpSpPr>
          <p:nvPr/>
        </p:nvGrpSpPr>
        <p:grpSpPr bwMode="auto">
          <a:xfrm>
            <a:off x="7499350" y="1916114"/>
            <a:ext cx="3168650" cy="2422525"/>
            <a:chOff x="113" y="709"/>
            <a:chExt cx="1996" cy="1526"/>
          </a:xfrm>
        </p:grpSpPr>
        <p:pic>
          <p:nvPicPr>
            <p:cNvPr id="11278" name="Picture 6" descr="CANTERA_ARGILITA_VILAFAMÉS"/>
            <p:cNvPicPr>
              <a:picLocks noChangeAspect="1" noChangeArrowheads="1"/>
            </p:cNvPicPr>
            <p:nvPr/>
          </p:nvPicPr>
          <p:blipFill>
            <a:blip r:embed="rId3">
              <a:extLst>
                <a:ext uri="{28A0092B-C50C-407E-A947-70E740481C1C}">
                  <a14:useLocalDpi xmlns:a14="http://schemas.microsoft.com/office/drawing/2010/main" val="0"/>
                </a:ext>
              </a:extLst>
            </a:blip>
            <a:srcRect l="6967" b="5919"/>
            <a:stretch>
              <a:fillRect/>
            </a:stretch>
          </p:blipFill>
          <p:spPr bwMode="auto">
            <a:xfrm>
              <a:off x="113" y="905"/>
              <a:ext cx="1996" cy="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9" name="Text Box 7"/>
            <p:cNvSpPr txBox="1">
              <a:spLocks noChangeArrowheads="1"/>
            </p:cNvSpPr>
            <p:nvPr/>
          </p:nvSpPr>
          <p:spPr bwMode="auto">
            <a:xfrm>
              <a:off x="113" y="709"/>
              <a:ext cx="1724" cy="192"/>
            </a:xfrm>
            <a:prstGeom prst="rect">
              <a:avLst/>
            </a:prstGeom>
            <a:solidFill>
              <a:srgbClr val="0033CC"/>
            </a:solidFill>
            <a:ln>
              <a:noFill/>
            </a:ln>
            <a:extLst>
              <a:ext uri="{91240B29-F687-4F45-9708-019B960494DF}">
                <a14:hiddenLine xmlns:a14="http://schemas.microsoft.com/office/drawing/2010/main" w="762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s-ES" altLang="es-ES" sz="1400" b="1">
                  <a:solidFill>
                    <a:srgbClr val="FFFFFF"/>
                  </a:solidFill>
                </a:rPr>
                <a:t>Fuente de materias primas</a:t>
              </a:r>
            </a:p>
          </p:txBody>
        </p:sp>
      </p:grpSp>
      <p:grpSp>
        <p:nvGrpSpPr>
          <p:cNvPr id="3" name="Group 15"/>
          <p:cNvGrpSpPr>
            <a:grpSpLocks/>
          </p:cNvGrpSpPr>
          <p:nvPr/>
        </p:nvGrpSpPr>
        <p:grpSpPr bwMode="auto">
          <a:xfrm>
            <a:off x="7967664" y="692150"/>
            <a:ext cx="2460625" cy="2808288"/>
            <a:chOff x="3961" y="391"/>
            <a:chExt cx="1550" cy="1769"/>
          </a:xfrm>
        </p:grpSpPr>
        <p:pic>
          <p:nvPicPr>
            <p:cNvPr id="11276" name="Picture 16" descr="P10101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9" y="719"/>
              <a:ext cx="1542" cy="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 Box 17"/>
            <p:cNvSpPr txBox="1">
              <a:spLocks noChangeArrowheads="1"/>
            </p:cNvSpPr>
            <p:nvPr/>
          </p:nvSpPr>
          <p:spPr bwMode="auto">
            <a:xfrm>
              <a:off x="3961" y="391"/>
              <a:ext cx="155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s-ES" altLang="es-ES" sz="1400" b="1">
                  <a:solidFill>
                    <a:srgbClr val="333399"/>
                  </a:solidFill>
                </a:rPr>
                <a:t>Asentamiento de actividades humanas</a:t>
              </a:r>
            </a:p>
          </p:txBody>
        </p:sp>
      </p:grpSp>
      <p:grpSp>
        <p:nvGrpSpPr>
          <p:cNvPr id="4" name="Group 23"/>
          <p:cNvGrpSpPr>
            <a:grpSpLocks/>
          </p:cNvGrpSpPr>
          <p:nvPr/>
        </p:nvGrpSpPr>
        <p:grpSpPr bwMode="auto">
          <a:xfrm>
            <a:off x="7175500" y="4365626"/>
            <a:ext cx="3240088" cy="2227263"/>
            <a:chOff x="0" y="2160"/>
            <a:chExt cx="2041" cy="1403"/>
          </a:xfrm>
        </p:grpSpPr>
        <p:grpSp>
          <p:nvGrpSpPr>
            <p:cNvPr id="11272" name="Group 24"/>
            <p:cNvGrpSpPr>
              <a:grpSpLocks/>
            </p:cNvGrpSpPr>
            <p:nvPr/>
          </p:nvGrpSpPr>
          <p:grpSpPr bwMode="auto">
            <a:xfrm>
              <a:off x="0" y="2341"/>
              <a:ext cx="2041" cy="1222"/>
              <a:chOff x="884" y="1207"/>
              <a:chExt cx="2177" cy="1414"/>
            </a:xfrm>
          </p:grpSpPr>
          <p:pic>
            <p:nvPicPr>
              <p:cNvPr id="11274" name="Picture 25" descr="TSMvis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 y="1207"/>
                <a:ext cx="2131" cy="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 Box 26"/>
              <p:cNvSpPr txBox="1">
                <a:spLocks noChangeArrowheads="1"/>
              </p:cNvSpPr>
              <p:nvPr/>
            </p:nvSpPr>
            <p:spPr bwMode="auto">
              <a:xfrm>
                <a:off x="884" y="2159"/>
                <a:ext cx="1815"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s-ES" altLang="es-ES" sz="1200">
                    <a:solidFill>
                      <a:srgbClr val="FFFFFF"/>
                    </a:solidFill>
                    <a:latin typeface="Times New Roman" pitchFamily="18" charset="0"/>
                    <a:cs typeface="Times New Roman" pitchFamily="18" charset="0"/>
                  </a:rPr>
                  <a:t>San Miguel de Liria Edificaciones ibéricas</a:t>
                </a:r>
              </a:p>
            </p:txBody>
          </p:sp>
        </p:grpSp>
        <p:sp>
          <p:nvSpPr>
            <p:cNvPr id="11273" name="Text Box 27"/>
            <p:cNvSpPr txBox="1">
              <a:spLocks noChangeArrowheads="1"/>
            </p:cNvSpPr>
            <p:nvPr/>
          </p:nvSpPr>
          <p:spPr bwMode="auto">
            <a:xfrm>
              <a:off x="0" y="2160"/>
              <a:ext cx="154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s-ES" altLang="es-ES" sz="1400" b="1">
                  <a:solidFill>
                    <a:srgbClr val="333399"/>
                  </a:solidFill>
                </a:rPr>
                <a:t>Patrimonio cultural</a:t>
              </a:r>
            </a:p>
          </p:txBody>
        </p:sp>
      </p:grpSp>
    </p:spTree>
    <p:extLst>
      <p:ext uri="{BB962C8B-B14F-4D97-AF65-F5344CB8AC3E}">
        <p14:creationId xmlns:p14="http://schemas.microsoft.com/office/powerpoint/2010/main" val="2605869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xit" presetSubtype="16" fill="hold" nodeType="clickEffect">
                                  <p:stCondLst>
                                    <p:cond delay="0"/>
                                  </p:stCondLst>
                                  <p:childTnLst>
                                    <p:animEffect transition="out" filter="box(in)">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7715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xit" presetSubtype="16" fill="hold" nodeType="clickEffect">
                                  <p:stCondLst>
                                    <p:cond delay="0"/>
                                  </p:stCondLst>
                                  <p:childTnLst>
                                    <p:animEffect transition="out" filter="box(i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77154">
                                            <p:txEl>
                                              <p:pRg st="1" end="1"/>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xit" presetSubtype="16" fill="hold" nodeType="clickEffect">
                                  <p:stCondLst>
                                    <p:cond delay="0"/>
                                  </p:stCondLst>
                                  <p:childTnLst>
                                    <p:animEffect transition="out" filter="box(in)">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771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marL="0" indent="0" algn="just">
              <a:buNone/>
            </a:pPr>
            <a:r>
              <a:rPr lang="es-ES" dirty="0" smtClean="0">
                <a:solidFill>
                  <a:srgbClr val="009900"/>
                </a:solidFill>
              </a:rPr>
              <a:t>Más reciente en el tiempo, </a:t>
            </a:r>
            <a:r>
              <a:rPr lang="es-ES" dirty="0">
                <a:solidFill>
                  <a:srgbClr val="009900"/>
                </a:solidFill>
              </a:rPr>
              <a:t>se reconoce que</a:t>
            </a:r>
            <a:r>
              <a:rPr lang="es-ES" b="1" dirty="0">
                <a:solidFill>
                  <a:srgbClr val="009900"/>
                </a:solidFill>
              </a:rPr>
              <a:t> </a:t>
            </a:r>
            <a:r>
              <a:rPr lang="es-ES" dirty="0">
                <a:solidFill>
                  <a:srgbClr val="009900"/>
                </a:solidFill>
              </a:rPr>
              <a:t>los suelos aportan “</a:t>
            </a:r>
            <a:r>
              <a:rPr lang="es-ES" b="1" dirty="0">
                <a:solidFill>
                  <a:srgbClr val="009900"/>
                </a:solidFill>
              </a:rPr>
              <a:t>servicios </a:t>
            </a:r>
            <a:r>
              <a:rPr lang="es-ES" b="1" dirty="0" err="1">
                <a:solidFill>
                  <a:srgbClr val="009900"/>
                </a:solidFill>
              </a:rPr>
              <a:t>ecosistémicos</a:t>
            </a:r>
            <a:r>
              <a:rPr lang="es-ES" b="1" dirty="0">
                <a:solidFill>
                  <a:srgbClr val="009900"/>
                </a:solidFill>
              </a:rPr>
              <a:t>”</a:t>
            </a:r>
            <a:r>
              <a:rPr lang="es-ES" dirty="0">
                <a:solidFill>
                  <a:srgbClr val="009900"/>
                </a:solidFill>
              </a:rPr>
              <a:t> que permiten la vida en la tierra, entendiendo como tales los   </a:t>
            </a:r>
            <a:r>
              <a:rPr lang="es-ES" b="1" dirty="0">
                <a:solidFill>
                  <a:srgbClr val="009900"/>
                </a:solidFill>
              </a:rPr>
              <a:t>beneficios que un ecosistema aporta a la sociedad y que mejoran la salud, la economía y la calidad de vida de las personas</a:t>
            </a:r>
            <a:r>
              <a:rPr lang="es-ES" dirty="0" smtClean="0">
                <a:solidFill>
                  <a:srgbClr val="009900"/>
                </a:solidFill>
              </a:rPr>
              <a:t>. (FAO,2015) </a:t>
            </a:r>
            <a:endParaRPr lang="es-ES" dirty="0">
              <a:solidFill>
                <a:srgbClr val="009900"/>
              </a:solidFill>
            </a:endParaRPr>
          </a:p>
          <a:p>
            <a:endParaRPr lang="es-ES" dirty="0"/>
          </a:p>
        </p:txBody>
      </p:sp>
    </p:spTree>
    <p:extLst>
      <p:ext uri="{BB962C8B-B14F-4D97-AF65-F5344CB8AC3E}">
        <p14:creationId xmlns:p14="http://schemas.microsoft.com/office/powerpoint/2010/main" val="932773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34519" y="2951947"/>
            <a:ext cx="10732957" cy="1569660"/>
          </a:xfrm>
          <a:prstGeom prst="rect">
            <a:avLst/>
          </a:prstGeom>
        </p:spPr>
        <p:txBody>
          <a:bodyPr wrap="square">
            <a:spAutoFit/>
          </a:bodyPr>
          <a:lstStyle/>
          <a:p>
            <a:pPr lvl="0" eaLnBrk="0" fontAlgn="base" hangingPunct="0">
              <a:spcBef>
                <a:spcPct val="20000"/>
              </a:spcBef>
              <a:spcAft>
                <a:spcPct val="0"/>
              </a:spcAft>
            </a:pPr>
            <a:r>
              <a:rPr lang="es-ES" sz="4800" b="1" kern="0" dirty="0">
                <a:solidFill>
                  <a:srgbClr val="009900"/>
                </a:solidFill>
              </a:rPr>
              <a:t>El futuro de Europa depende de la </a:t>
            </a:r>
            <a:r>
              <a:rPr lang="es-ES" sz="4800" b="1" kern="0" dirty="0" smtClean="0">
                <a:solidFill>
                  <a:srgbClr val="009900"/>
                </a:solidFill>
              </a:rPr>
              <a:t>			salud </a:t>
            </a:r>
            <a:r>
              <a:rPr lang="es-ES" sz="4800" b="1" kern="0" dirty="0">
                <a:solidFill>
                  <a:srgbClr val="009900"/>
                </a:solidFill>
              </a:rPr>
              <a:t>del planeta</a:t>
            </a:r>
            <a:r>
              <a:rPr lang="es-ES" sz="4400" b="1" kern="0" dirty="0">
                <a:solidFill>
                  <a:srgbClr val="009900"/>
                </a:solidFill>
              </a:rPr>
              <a:t>. </a:t>
            </a:r>
          </a:p>
        </p:txBody>
      </p:sp>
    </p:spTree>
    <p:extLst>
      <p:ext uri="{BB962C8B-B14F-4D97-AF65-F5344CB8AC3E}">
        <p14:creationId xmlns:p14="http://schemas.microsoft.com/office/powerpoint/2010/main" val="207346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5067300" y="256222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endParaRPr lang="es-ES" altLang="es-ES" sz="1800">
              <a:solidFill>
                <a:srgbClr val="000000"/>
              </a:solidFill>
            </a:endParaRPr>
          </a:p>
        </p:txBody>
      </p:sp>
      <p:sp>
        <p:nvSpPr>
          <p:cNvPr id="3076" name="Rectangle 4"/>
          <p:cNvSpPr>
            <a:spLocks noChangeArrowheads="1"/>
          </p:cNvSpPr>
          <p:nvPr/>
        </p:nvSpPr>
        <p:spPr bwMode="auto">
          <a:xfrm>
            <a:off x="5300663" y="260032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endParaRPr lang="es-ES" altLang="es-ES" sz="1800">
              <a:solidFill>
                <a:srgbClr val="000000"/>
              </a:solidFill>
            </a:endParaRPr>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47" t="21249" r="36869" b="7813"/>
          <a:stretch/>
        </p:blipFill>
        <p:spPr bwMode="auto">
          <a:xfrm>
            <a:off x="1431094" y="116632"/>
            <a:ext cx="9352792"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48715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5067300" y="256222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endParaRPr lang="es-ES" altLang="es-ES" sz="1800">
              <a:solidFill>
                <a:srgbClr val="000000"/>
              </a:solidFill>
            </a:endParaRPr>
          </a:p>
        </p:txBody>
      </p:sp>
      <p:sp>
        <p:nvSpPr>
          <p:cNvPr id="3076" name="Rectangle 4"/>
          <p:cNvSpPr>
            <a:spLocks noChangeArrowheads="1"/>
          </p:cNvSpPr>
          <p:nvPr/>
        </p:nvSpPr>
        <p:spPr bwMode="auto">
          <a:xfrm>
            <a:off x="5300663" y="260032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endParaRPr lang="es-ES" altLang="es-ES" sz="1800">
              <a:solidFill>
                <a:srgbClr val="000000"/>
              </a:solidFill>
            </a:endParaRPr>
          </a:p>
        </p:txBody>
      </p:sp>
      <p:grpSp>
        <p:nvGrpSpPr>
          <p:cNvPr id="2" name="1 Grupo"/>
          <p:cNvGrpSpPr/>
          <p:nvPr/>
        </p:nvGrpSpPr>
        <p:grpSpPr>
          <a:xfrm>
            <a:off x="1631504" y="188640"/>
            <a:ext cx="9036496" cy="6529760"/>
            <a:chOff x="107504" y="188640"/>
            <a:chExt cx="9036496" cy="652976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030" t="23616" r="58381" b="70115"/>
            <a:stretch/>
          </p:blipFill>
          <p:spPr bwMode="auto">
            <a:xfrm>
              <a:off x="107504" y="188640"/>
              <a:ext cx="3920584"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535" t="27258" r="69358" b="68203"/>
            <a:stretch/>
          </p:blipFill>
          <p:spPr bwMode="auto">
            <a:xfrm>
              <a:off x="259944" y="2002220"/>
              <a:ext cx="2242340" cy="11193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198" t="35165" r="70943" b="58881"/>
            <a:stretch/>
          </p:blipFill>
          <p:spPr bwMode="auto">
            <a:xfrm>
              <a:off x="221854" y="3284984"/>
              <a:ext cx="2805668" cy="136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139" t="53478" r="76696" b="41442"/>
            <a:stretch/>
          </p:blipFill>
          <p:spPr bwMode="auto">
            <a:xfrm>
              <a:off x="107504" y="4837122"/>
              <a:ext cx="1872208" cy="1283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311" t="76081" r="70942" b="18230"/>
            <a:stretch/>
          </p:blipFill>
          <p:spPr bwMode="auto">
            <a:xfrm>
              <a:off x="4139952" y="267937"/>
              <a:ext cx="2304256" cy="1281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689" t="84000" r="59340" b="9867"/>
            <a:stretch/>
          </p:blipFill>
          <p:spPr bwMode="auto">
            <a:xfrm>
              <a:off x="2704384" y="1884063"/>
              <a:ext cx="2144557" cy="1237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934" t="85184" r="41559" b="10060"/>
            <a:stretch/>
          </p:blipFill>
          <p:spPr bwMode="auto">
            <a:xfrm>
              <a:off x="3257159" y="3284984"/>
              <a:ext cx="5380834" cy="1149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372" t="75626" r="39520" b="19464"/>
            <a:stretch/>
          </p:blipFill>
          <p:spPr bwMode="auto">
            <a:xfrm>
              <a:off x="6664854" y="429931"/>
              <a:ext cx="2479146" cy="1119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169" t="52585" r="38594" b="43282"/>
            <a:stretch/>
          </p:blipFill>
          <p:spPr bwMode="auto">
            <a:xfrm>
              <a:off x="5516291" y="2070892"/>
              <a:ext cx="2388136" cy="1058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170" t="38078" r="39242" b="56916"/>
            <a:stretch/>
          </p:blipFill>
          <p:spPr bwMode="auto">
            <a:xfrm>
              <a:off x="2307432" y="4941169"/>
              <a:ext cx="1522571" cy="1139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947" t="25100" r="46750" b="69945"/>
            <a:stretch/>
          </p:blipFill>
          <p:spPr bwMode="auto">
            <a:xfrm>
              <a:off x="4031888" y="4815714"/>
              <a:ext cx="2291669" cy="12031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47" t="74506" r="78100" b="7813"/>
            <a:stretch/>
          </p:blipFill>
          <p:spPr bwMode="auto">
            <a:xfrm>
              <a:off x="6431592" y="5085184"/>
              <a:ext cx="2573620" cy="16332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 name="Elipse 2"/>
          <p:cNvSpPr/>
          <p:nvPr/>
        </p:nvSpPr>
        <p:spPr>
          <a:xfrm>
            <a:off x="1799761" y="1944825"/>
            <a:ext cx="2151816" cy="13293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FFFF"/>
              </a:solidFill>
              <a:latin typeface="Arial"/>
            </a:endParaRPr>
          </a:p>
        </p:txBody>
      </p:sp>
      <p:sp>
        <p:nvSpPr>
          <p:cNvPr id="18" name="Elipse 17"/>
          <p:cNvSpPr/>
          <p:nvPr/>
        </p:nvSpPr>
        <p:spPr>
          <a:xfrm>
            <a:off x="5663952" y="4770616"/>
            <a:ext cx="2151816" cy="13293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FFFF"/>
              </a:solidFill>
              <a:latin typeface="Arial"/>
            </a:endParaRPr>
          </a:p>
        </p:txBody>
      </p:sp>
      <p:sp>
        <p:nvSpPr>
          <p:cNvPr id="19" name="Elipse 18"/>
          <p:cNvSpPr/>
          <p:nvPr/>
        </p:nvSpPr>
        <p:spPr>
          <a:xfrm>
            <a:off x="1631504" y="188640"/>
            <a:ext cx="3920583" cy="14401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FFFF"/>
              </a:solidFill>
              <a:latin typeface="Arial"/>
            </a:endParaRPr>
          </a:p>
        </p:txBody>
      </p:sp>
    </p:spTree>
    <p:extLst>
      <p:ext uri="{BB962C8B-B14F-4D97-AF65-F5344CB8AC3E}">
        <p14:creationId xmlns:p14="http://schemas.microsoft.com/office/powerpoint/2010/main" val="244508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www.fao.org/uploads/pics/carboncycel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588" y="411465"/>
            <a:ext cx="6984776" cy="5393799"/>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9518931" y="3496940"/>
            <a:ext cx="2523438" cy="2308324"/>
          </a:xfrm>
          <a:prstGeom prst="rect">
            <a:avLst/>
          </a:prstGeom>
          <a:solidFill>
            <a:srgbClr val="009900"/>
          </a:solidFill>
          <a:ln w="28575">
            <a:solidFill>
              <a:schemeClr val="tx1"/>
            </a:solidFill>
          </a:ln>
        </p:spPr>
        <p:txBody>
          <a:bodyPr wrap="square">
            <a:spAutoFit/>
          </a:bodyPr>
          <a:lstStyle/>
          <a:p>
            <a:endParaRPr lang="es-ES" dirty="0">
              <a:solidFill>
                <a:schemeClr val="bg1"/>
              </a:solidFill>
              <a:latin typeface="Arial"/>
            </a:endParaRPr>
          </a:p>
          <a:p>
            <a:r>
              <a:rPr lang="es-ES" dirty="0">
                <a:solidFill>
                  <a:schemeClr val="bg1"/>
                </a:solidFill>
                <a:latin typeface="Arial"/>
              </a:rPr>
              <a:t>Las principales reservas y flujos del balance global del carbono – Secuestro de carbono en suelos de tierras áridas, </a:t>
            </a:r>
            <a:r>
              <a:rPr lang="es-ES" dirty="0" smtClean="0">
                <a:solidFill>
                  <a:schemeClr val="bg1"/>
                </a:solidFill>
                <a:latin typeface="Arial"/>
              </a:rPr>
              <a:t>WSRR</a:t>
            </a:r>
            <a:r>
              <a:rPr lang="es-ES" dirty="0">
                <a:solidFill>
                  <a:schemeClr val="bg1"/>
                </a:solidFill>
                <a:latin typeface="Arial"/>
              </a:rPr>
              <a:t>.</a:t>
            </a:r>
          </a:p>
        </p:txBody>
      </p:sp>
      <p:sp>
        <p:nvSpPr>
          <p:cNvPr id="2" name="Elipse 1"/>
          <p:cNvSpPr/>
          <p:nvPr/>
        </p:nvSpPr>
        <p:spPr>
          <a:xfrm>
            <a:off x="3043003" y="3282845"/>
            <a:ext cx="989351" cy="554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p:cNvSpPr/>
          <p:nvPr/>
        </p:nvSpPr>
        <p:spPr>
          <a:xfrm>
            <a:off x="4032354" y="2068643"/>
            <a:ext cx="1229194" cy="5696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p:cNvSpPr/>
          <p:nvPr/>
        </p:nvSpPr>
        <p:spPr>
          <a:xfrm>
            <a:off x="5471410" y="749508"/>
            <a:ext cx="1064302" cy="494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2 Rectángulo"/>
          <p:cNvSpPr/>
          <p:nvPr/>
        </p:nvSpPr>
        <p:spPr>
          <a:xfrm>
            <a:off x="2387588" y="5934670"/>
            <a:ext cx="6984776" cy="646331"/>
          </a:xfrm>
          <a:prstGeom prst="rect">
            <a:avLst/>
          </a:prstGeom>
          <a:solidFill>
            <a:srgbClr val="0099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smtClean="0">
                <a:ln>
                  <a:noFill/>
                </a:ln>
                <a:solidFill>
                  <a:schemeClr val="bg1"/>
                </a:solidFill>
                <a:effectLst/>
                <a:uLnTx/>
                <a:uFillTx/>
                <a:latin typeface="AcmeFont" pitchFamily="2" charset="0"/>
                <a:ea typeface="+mn-ea"/>
                <a:cs typeface="+mn-cs"/>
              </a:rPr>
              <a:t>Los suelos contienen más Carbono orgánico  que la suma existente entre la vegetación y en la atmósfera (Swift, 2001). </a:t>
            </a:r>
            <a:endParaRPr kumimoji="0" lang="en-US" sz="1800" b="0" i="0" u="none" strike="noStrike" kern="0" cap="none" spc="0" normalizeH="0" baseline="0" noProof="0" dirty="0" smtClean="0">
              <a:ln>
                <a:noFill/>
              </a:ln>
              <a:solidFill>
                <a:schemeClr val="bg1"/>
              </a:solidFill>
              <a:effectLst/>
              <a:uLnTx/>
              <a:uFillTx/>
              <a:latin typeface="AcmeFont" pitchFamily="2" charset="0"/>
              <a:ea typeface="+mn-ea"/>
              <a:cs typeface="+mn-cs"/>
            </a:endParaRPr>
          </a:p>
        </p:txBody>
      </p:sp>
    </p:spTree>
    <p:extLst>
      <p:ext uri="{BB962C8B-B14F-4D97-AF65-F5344CB8AC3E}">
        <p14:creationId xmlns:p14="http://schemas.microsoft.com/office/powerpoint/2010/main" val="3749023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33122" y="1124745"/>
            <a:ext cx="8964488" cy="1200329"/>
          </a:xfrm>
          <a:prstGeom prst="rect">
            <a:avLst/>
          </a:prstGeom>
        </p:spPr>
        <p:txBody>
          <a:bodyPr wrap="square">
            <a:spAutoFit/>
          </a:bodyPr>
          <a:lstStyle/>
          <a:p>
            <a:r>
              <a:rPr lang="es-ES" sz="2400" b="1" dirty="0">
                <a:solidFill>
                  <a:srgbClr val="000000"/>
                </a:solidFill>
                <a:latin typeface="Arial" panose="020B0604020202020204" pitchFamily="34" charset="0"/>
                <a:cs typeface="Arial" panose="020B0604020202020204" pitchFamily="34" charset="0"/>
              </a:rPr>
              <a:t>El secuestro de CO</a:t>
            </a:r>
            <a:r>
              <a:rPr lang="es-ES" sz="2400" b="1" baseline="-25000" dirty="0">
                <a:solidFill>
                  <a:srgbClr val="000000"/>
                </a:solidFill>
                <a:latin typeface="Arial" panose="020B0604020202020204" pitchFamily="34" charset="0"/>
                <a:cs typeface="Arial" panose="020B0604020202020204" pitchFamily="34" charset="0"/>
              </a:rPr>
              <a:t>2</a:t>
            </a:r>
            <a:r>
              <a:rPr lang="es-ES" sz="2400" b="1" dirty="0">
                <a:solidFill>
                  <a:srgbClr val="000000"/>
                </a:solidFill>
                <a:latin typeface="Arial" panose="020B0604020202020204" pitchFamily="34" charset="0"/>
                <a:cs typeface="Arial" panose="020B0604020202020204" pitchFamily="34" charset="0"/>
              </a:rPr>
              <a:t> se define como el proceso o la actividad que implica la remoción de gases de invernadero de la atmósfera (La fotosíntesis)</a:t>
            </a:r>
            <a:endParaRPr lang="es-ES" sz="2400" dirty="0">
              <a:solidFill>
                <a:srgbClr val="000000"/>
              </a:solidFill>
              <a:latin typeface="Arial" panose="020B0604020202020204" pitchFamily="34" charset="0"/>
              <a:cs typeface="Arial" panose="020B0604020202020204" pitchFamily="34" charset="0"/>
            </a:endParaRPr>
          </a:p>
        </p:txBody>
      </p:sp>
      <p:sp>
        <p:nvSpPr>
          <p:cNvPr id="4" name="3 Rectángulo"/>
          <p:cNvSpPr/>
          <p:nvPr/>
        </p:nvSpPr>
        <p:spPr>
          <a:xfrm>
            <a:off x="1556048" y="3440210"/>
            <a:ext cx="9062386" cy="3231654"/>
          </a:xfrm>
          <a:prstGeom prst="rect">
            <a:avLst/>
          </a:prstGeom>
        </p:spPr>
        <p:txBody>
          <a:bodyPr wrap="square">
            <a:spAutoFit/>
          </a:bodyPr>
          <a:lstStyle/>
          <a:p>
            <a:endParaRPr lang="es-ES" dirty="0">
              <a:solidFill>
                <a:srgbClr val="000000"/>
              </a:solidFill>
              <a:latin typeface="Arial"/>
            </a:endParaRPr>
          </a:p>
          <a:p>
            <a:r>
              <a:rPr lang="es-ES" dirty="0">
                <a:solidFill>
                  <a:srgbClr val="000000"/>
                </a:solidFill>
                <a:latin typeface="Arial"/>
              </a:rPr>
              <a:t> </a:t>
            </a:r>
            <a:r>
              <a:rPr lang="es-ES" sz="2400" dirty="0">
                <a:solidFill>
                  <a:srgbClr val="000000"/>
                </a:solidFill>
                <a:latin typeface="Arial" panose="020B0604020202020204" pitchFamily="34" charset="0"/>
                <a:cs typeface="Arial" panose="020B0604020202020204" pitchFamily="34" charset="0"/>
              </a:rPr>
              <a:t>Un </a:t>
            </a:r>
            <a:r>
              <a:rPr lang="es-ES" sz="2400" b="1" dirty="0">
                <a:solidFill>
                  <a:srgbClr val="000000"/>
                </a:solidFill>
                <a:latin typeface="Arial" panose="020B0604020202020204" pitchFamily="34" charset="0"/>
                <a:cs typeface="Arial" panose="020B0604020202020204" pitchFamily="34" charset="0"/>
              </a:rPr>
              <a:t>sumidero de carbono</a:t>
            </a:r>
            <a:r>
              <a:rPr lang="es-ES" sz="2400" dirty="0">
                <a:solidFill>
                  <a:srgbClr val="000000"/>
                </a:solidFill>
                <a:latin typeface="Arial" panose="020B0604020202020204" pitchFamily="34" charset="0"/>
                <a:cs typeface="Arial" panose="020B0604020202020204" pitchFamily="34" charset="0"/>
              </a:rPr>
              <a:t> o </a:t>
            </a:r>
            <a:r>
              <a:rPr lang="es-ES" sz="2400" b="1" dirty="0">
                <a:solidFill>
                  <a:srgbClr val="000000"/>
                </a:solidFill>
                <a:latin typeface="Arial" panose="020B0604020202020204" pitchFamily="34" charset="0"/>
                <a:cs typeface="Arial" panose="020B0604020202020204" pitchFamily="34" charset="0"/>
              </a:rPr>
              <a:t>sumidero de CO</a:t>
            </a:r>
            <a:r>
              <a:rPr lang="es-ES" sz="2400" b="1" baseline="-25000" dirty="0">
                <a:solidFill>
                  <a:srgbClr val="000000"/>
                </a:solidFill>
                <a:latin typeface="Arial" panose="020B0604020202020204" pitchFamily="34" charset="0"/>
                <a:cs typeface="Arial" panose="020B0604020202020204" pitchFamily="34" charset="0"/>
              </a:rPr>
              <a:t>2</a:t>
            </a:r>
            <a:r>
              <a:rPr lang="es-ES" sz="2400" dirty="0">
                <a:solidFill>
                  <a:srgbClr val="000000"/>
                </a:solidFill>
                <a:latin typeface="Arial" panose="020B0604020202020204" pitchFamily="34" charset="0"/>
                <a:cs typeface="Arial" panose="020B0604020202020204" pitchFamily="34" charset="0"/>
              </a:rPr>
              <a:t> es un depósito natural o artificial de carbono, que absorbe el carbono de la atmósfera y contribuye a reducir la cantidad de </a:t>
            </a:r>
            <a:r>
              <a:rPr lang="es-ES" sz="2400" b="1" dirty="0">
                <a:solidFill>
                  <a:srgbClr val="000000"/>
                </a:solidFill>
                <a:latin typeface="Arial" panose="020B0604020202020204" pitchFamily="34" charset="0"/>
                <a:cs typeface="Arial" panose="020B0604020202020204" pitchFamily="34" charset="0"/>
              </a:rPr>
              <a:t> CO</a:t>
            </a:r>
            <a:r>
              <a:rPr lang="es-ES" sz="2400" b="1" baseline="-25000" dirty="0">
                <a:solidFill>
                  <a:srgbClr val="000000"/>
                </a:solidFill>
                <a:latin typeface="Arial" panose="020B0604020202020204" pitchFamily="34" charset="0"/>
                <a:cs typeface="Arial" panose="020B0604020202020204" pitchFamily="34" charset="0"/>
              </a:rPr>
              <a:t>2 </a:t>
            </a:r>
            <a:r>
              <a:rPr lang="es-ES" sz="2400" dirty="0">
                <a:solidFill>
                  <a:srgbClr val="000000"/>
                </a:solidFill>
                <a:latin typeface="Arial" panose="020B0604020202020204" pitchFamily="34" charset="0"/>
                <a:cs typeface="Arial" panose="020B0604020202020204" pitchFamily="34" charset="0"/>
              </a:rPr>
              <a:t>del aire. </a:t>
            </a:r>
          </a:p>
          <a:p>
            <a:r>
              <a:rPr lang="es-ES" sz="2400" dirty="0">
                <a:solidFill>
                  <a:srgbClr val="000000"/>
                </a:solidFill>
                <a:latin typeface="Arial" panose="020B0604020202020204" pitchFamily="34" charset="0"/>
                <a:cs typeface="Arial" panose="020B0604020202020204" pitchFamily="34" charset="0"/>
              </a:rPr>
              <a:t>Los principales sumideros eran los procesos biológicos de producción de carbón, petróleo, gas natural, los hidratos de metano y las rocas calizas. Hoy día son los océanos, y ciertos medios vegetales (bosques en formación).</a:t>
            </a:r>
          </a:p>
          <a:p>
            <a:endParaRPr lang="es-ES" dirty="0">
              <a:solidFill>
                <a:srgbClr val="000000"/>
              </a:solidFill>
              <a:latin typeface="Arial"/>
            </a:endParaRPr>
          </a:p>
        </p:txBody>
      </p:sp>
    </p:spTree>
    <p:extLst>
      <p:ext uri="{BB962C8B-B14F-4D97-AF65-F5344CB8AC3E}">
        <p14:creationId xmlns:p14="http://schemas.microsoft.com/office/powerpoint/2010/main" val="20082389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314793" y="183870"/>
            <a:ext cx="11727305"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2800" b="1" i="0" u="none" strike="noStrike" cap="none" normalizeH="0" baseline="0" dirty="0" smtClean="0">
                <a:ln>
                  <a:noFill/>
                </a:ln>
                <a:solidFill>
                  <a:srgbClr val="009900"/>
                </a:solidFill>
                <a:effectLst/>
                <a:latin typeface="+mj-lt"/>
              </a:rPr>
              <a:t>El suelo es un elemento importante en el sistema climático. Es el segundo depósito o sumidero de carbono, después de los océanos.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200" b="0" i="0" u="none" strike="noStrike" cap="none" normalizeH="0" baseline="0" dirty="0" smtClean="0">
                <a:ln>
                  <a:noFill/>
                </a:ln>
                <a:solidFill>
                  <a:srgbClr val="333333"/>
                </a:solidFill>
                <a:effectLst/>
                <a:latin typeface="Georgia" panose="02040502050405020303" pitchFamily="18" charset="0"/>
              </a:rPr>
              <a:t>  </a:t>
            </a:r>
            <a:endParaRPr kumimoji="0" lang="es-ES" altLang="es-ES" sz="32800" b="0" i="0" u="none" strike="noStrike" cap="none" normalizeH="0" baseline="0" dirty="0" smtClean="0">
              <a:ln>
                <a:noFill/>
              </a:ln>
              <a:solidFill>
                <a:srgbClr val="333333"/>
              </a:solidFill>
              <a:effectLst/>
              <a:latin typeface="Georgia" panose="02040502050405020303" pitchFamily="18" charset="0"/>
            </a:endParaRPr>
          </a:p>
        </p:txBody>
      </p:sp>
      <p:pic>
        <p:nvPicPr>
          <p:cNvPr id="6146" name="Picture 2" descr="http://edafoeduca.es/wp-content/uploads/2019/01/FAO-Suelos-Ciclo-Carbono-Soil-Carbon-cyc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3288" y="1221890"/>
            <a:ext cx="7904502" cy="562913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1004341" y="6340839"/>
            <a:ext cx="1723869" cy="369332"/>
          </a:xfrm>
          <a:prstGeom prst="rect">
            <a:avLst/>
          </a:prstGeom>
          <a:noFill/>
        </p:spPr>
        <p:txBody>
          <a:bodyPr wrap="square" rtlCol="0">
            <a:spAutoFit/>
          </a:bodyPr>
          <a:lstStyle/>
          <a:p>
            <a:r>
              <a:rPr lang="es-ES" dirty="0" smtClean="0"/>
              <a:t>Fuente FAO</a:t>
            </a:r>
            <a:endParaRPr lang="es-ES" dirty="0"/>
          </a:p>
        </p:txBody>
      </p:sp>
    </p:spTree>
    <p:extLst>
      <p:ext uri="{BB962C8B-B14F-4D97-AF65-F5344CB8AC3E}">
        <p14:creationId xmlns:p14="http://schemas.microsoft.com/office/powerpoint/2010/main" val="9604738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19536" y="1556793"/>
            <a:ext cx="8568952" cy="4269567"/>
          </a:xfrm>
          <a:prstGeom prst="rect">
            <a:avLst/>
          </a:prstGeom>
          <a:solidFill>
            <a:srgbClr val="009900"/>
          </a:solidFill>
        </p:spPr>
        <p:txBody>
          <a:bodyPr wrap="square">
            <a:spAutoFit/>
          </a:bodyPr>
          <a:lstStyle/>
          <a:p>
            <a:pPr algn="just">
              <a:lnSpc>
                <a:spcPct val="107000"/>
              </a:lnSpc>
              <a:spcAft>
                <a:spcPts val="800"/>
              </a:spcAft>
            </a:pPr>
            <a:r>
              <a:rPr lang="es-ES" sz="3200" b="1" dirty="0">
                <a:solidFill>
                  <a:schemeClr val="bg1"/>
                </a:solidFill>
                <a:latin typeface="Arial"/>
                <a:ea typeface="Calibri" panose="020F0502020204030204" pitchFamily="34" charset="0"/>
                <a:cs typeface="Calibri" panose="020F0502020204030204" pitchFamily="34" charset="0"/>
              </a:rPr>
              <a:t>El suelo puede “secuestrar carbono”, enriqueciendo el sistema suelo-vegetación de compuestos orgánicos ricos en carbono, impidiendo que vaya a la atmósfera  en forma de CO</a:t>
            </a:r>
            <a:r>
              <a:rPr lang="es-ES" sz="3200" b="1" baseline="-25000" dirty="0">
                <a:solidFill>
                  <a:schemeClr val="bg1"/>
                </a:solidFill>
                <a:latin typeface="Arial"/>
                <a:ea typeface="Calibri" panose="020F0502020204030204" pitchFamily="34" charset="0"/>
                <a:cs typeface="Calibri" panose="020F0502020204030204" pitchFamily="34" charset="0"/>
              </a:rPr>
              <a:t>2 </a:t>
            </a:r>
            <a:r>
              <a:rPr lang="es-ES" sz="3200" b="1" dirty="0">
                <a:solidFill>
                  <a:schemeClr val="bg1"/>
                </a:solidFill>
                <a:latin typeface="Arial"/>
                <a:ea typeface="Calibri" panose="020F0502020204030204" pitchFamily="34" charset="0"/>
                <a:cs typeface="Calibri" panose="020F0502020204030204" pitchFamily="34" charset="0"/>
              </a:rPr>
              <a:t> siendo este anhídrido carbónico uno de los gases de efecto invernadero que propician el cambio climático. </a:t>
            </a:r>
          </a:p>
        </p:txBody>
      </p:sp>
    </p:spTree>
    <p:extLst>
      <p:ext uri="{BB962C8B-B14F-4D97-AF65-F5344CB8AC3E}">
        <p14:creationId xmlns:p14="http://schemas.microsoft.com/office/powerpoint/2010/main" val="41300068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149902"/>
            <a:ext cx="12022111" cy="6393417"/>
          </a:xfrm>
          <a:prstGeom prst="rect">
            <a:avLst/>
          </a:prstGeom>
          <a:solidFill>
            <a:srgbClr val="009900"/>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s-ES" sz="2800" b="1" i="0" u="none" strike="noStrike" kern="1200" cap="none" spc="0" normalizeH="0" baseline="0" noProof="0" dirty="0" smtClean="0">
                <a:ln>
                  <a:noFill/>
                </a:ln>
                <a:solidFill>
                  <a:srgbClr val="FFFFFF"/>
                </a:solidFill>
                <a:effectLst/>
                <a:uLnTx/>
                <a:uFillTx/>
                <a:latin typeface="Arial"/>
                <a:ea typeface="Calibri" panose="020F0502020204030204" pitchFamily="34" charset="0"/>
                <a:cs typeface="Calibri" panose="020F0502020204030204" pitchFamily="34" charset="0"/>
              </a:rPr>
              <a:t>Las </a:t>
            </a:r>
            <a:r>
              <a:rPr kumimoji="0" lang="es-ES" sz="2800" b="1" i="0" u="none" strike="noStrike" kern="12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rPr>
              <a:t>plantas son capaces de captar CO</a:t>
            </a:r>
            <a:r>
              <a:rPr kumimoji="0" lang="es-ES" sz="2800" b="1" i="0" u="none" strike="noStrike" kern="1200" cap="none" spc="0" normalizeH="0" baseline="-25000" noProof="0" dirty="0">
                <a:ln>
                  <a:noFill/>
                </a:ln>
                <a:solidFill>
                  <a:srgbClr val="FFFFFF"/>
                </a:solidFill>
                <a:effectLst/>
                <a:uLnTx/>
                <a:uFillTx/>
                <a:latin typeface="Arial"/>
                <a:ea typeface="Calibri" panose="020F0502020204030204" pitchFamily="34" charset="0"/>
                <a:cs typeface="Calibri" panose="020F0502020204030204" pitchFamily="34" charset="0"/>
              </a:rPr>
              <a:t>2</a:t>
            </a:r>
            <a:r>
              <a:rPr kumimoji="0" lang="es-ES" sz="2800" b="1" i="0" u="none" strike="noStrike" kern="12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rPr>
              <a:t> atmosférico mediante la fotosíntesis,  el servicio </a:t>
            </a:r>
            <a:r>
              <a:rPr kumimoji="0" lang="es-ES" sz="2800" b="1" i="0" u="none" strike="noStrike" kern="1200" cap="none" spc="0" normalizeH="0" baseline="0" noProof="0" dirty="0" err="1">
                <a:ln>
                  <a:noFill/>
                </a:ln>
                <a:solidFill>
                  <a:srgbClr val="FFFFFF"/>
                </a:solidFill>
                <a:effectLst/>
                <a:uLnTx/>
                <a:uFillTx/>
                <a:latin typeface="Arial"/>
                <a:ea typeface="Calibri" panose="020F0502020204030204" pitchFamily="34" charset="0"/>
                <a:cs typeface="Calibri" panose="020F0502020204030204" pitchFamily="34" charset="0"/>
              </a:rPr>
              <a:t>ecosistémico</a:t>
            </a:r>
            <a:r>
              <a:rPr kumimoji="0" lang="es-ES" sz="2800" b="1" i="0" u="none" strike="noStrike" kern="12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rPr>
              <a:t> derivado sería: mayor biomasa; mayor </a:t>
            </a:r>
            <a:r>
              <a:rPr kumimoji="0" lang="es-ES" sz="2800" b="1" i="0" u="none" strike="noStrike" kern="1200" cap="none" spc="0" normalizeH="0" baseline="0" noProof="0" dirty="0" err="1">
                <a:ln>
                  <a:noFill/>
                </a:ln>
                <a:solidFill>
                  <a:srgbClr val="FFFFFF"/>
                </a:solidFill>
                <a:effectLst/>
                <a:uLnTx/>
                <a:uFillTx/>
                <a:latin typeface="Arial"/>
                <a:ea typeface="Calibri" panose="020F0502020204030204" pitchFamily="34" charset="0"/>
                <a:cs typeface="Calibri" panose="020F0502020204030204" pitchFamily="34" charset="0"/>
              </a:rPr>
              <a:t>necromasa</a:t>
            </a:r>
            <a:r>
              <a:rPr kumimoji="0" lang="es-ES" sz="2800" b="1" i="0" u="none" strike="noStrike" kern="12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rPr>
              <a:t> al morir la planta y transformación de la misma en “humus”, por procesos realizados por los microorganismos en el suelo, originando compuestos orgánicos a veces de muy difícil biodegradación, por lo que  el carbono queda retenido en el suelo, a veces durante siglos,  contribuyendo a minorar el  “Efecto </a:t>
            </a:r>
            <a:r>
              <a:rPr kumimoji="0" lang="es-ES" sz="2800" b="1" i="0" u="none" strike="noStrike" kern="1200" cap="none" spc="0" normalizeH="0" baseline="0" noProof="0" dirty="0" smtClean="0">
                <a:ln>
                  <a:noFill/>
                </a:ln>
                <a:solidFill>
                  <a:srgbClr val="FFFFFF"/>
                </a:solidFill>
                <a:effectLst/>
                <a:uLnTx/>
                <a:uFillTx/>
                <a:latin typeface="Arial"/>
                <a:ea typeface="Calibri" panose="020F0502020204030204" pitchFamily="34" charset="0"/>
                <a:cs typeface="Calibri" panose="020F0502020204030204" pitchFamily="34" charset="0"/>
              </a:rPr>
              <a:t>Invernadero”.</a:t>
            </a:r>
            <a:r>
              <a:rPr kumimoji="0" lang="es-ES" sz="2800" b="1" i="0" u="none" strike="noStrike" kern="1200" cap="none" spc="0" normalizeH="0" baseline="0" noProof="0" dirty="0" smtClean="0">
                <a:ln>
                  <a:noFill/>
                </a:ln>
                <a:solidFill>
                  <a:srgbClr val="FFFFFF"/>
                </a:solidFill>
                <a:effectLst/>
                <a:uLnTx/>
                <a:uFillTx/>
                <a:latin typeface="Arial"/>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s-ES" sz="2800" b="1" i="0" u="none" strike="noStrike" kern="1200" cap="none" spc="0" normalizeH="0" baseline="0" noProof="0" dirty="0" smtClean="0">
              <a:ln>
                <a:noFill/>
              </a:ln>
              <a:solidFill>
                <a:srgbClr val="FFFFFF"/>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s-ES" sz="2800" b="1" i="0" u="none" strike="noStrike" kern="1200" cap="none" spc="0" normalizeH="0" baseline="0" noProof="0" dirty="0" smtClean="0">
                <a:ln>
                  <a:noFill/>
                </a:ln>
                <a:solidFill>
                  <a:srgbClr val="FFFFFF"/>
                </a:solidFill>
                <a:effectLst/>
                <a:uLnTx/>
                <a:uFillTx/>
                <a:latin typeface="Arial"/>
                <a:ea typeface="Calibri" panose="020F0502020204030204" pitchFamily="34" charset="0"/>
                <a:cs typeface="Times New Roman" panose="02020603050405020304" pitchFamily="18" charset="0"/>
              </a:rPr>
              <a:t>Por otra </a:t>
            </a:r>
            <a:r>
              <a:rPr kumimoji="0" lang="es-ES" sz="280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parte, también podrían reducirse las emisiones mejorando las prácticas agrícolas, ya que la agricultura es históricamente la responsable de 1/3 de las mismas. </a:t>
            </a:r>
            <a:endParaRPr kumimoji="0" lang="es-ES" sz="2800" b="1" i="0" u="none" strike="noStrike" kern="1200" cap="none" spc="0" normalizeH="0" baseline="0" noProof="0" dirty="0" smtClean="0">
              <a:ln>
                <a:noFill/>
              </a:ln>
              <a:solidFill>
                <a:srgbClr val="FFFFFF"/>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s-ES" sz="280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7168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04734" y="434716"/>
            <a:ext cx="11332564" cy="5573962"/>
          </a:xfrm>
          <a:prstGeom prst="rect">
            <a:avLst/>
          </a:prstGeom>
          <a:solidFill>
            <a:srgbClr val="009900"/>
          </a:solidFill>
        </p:spPr>
        <p:txBody>
          <a:bodyPr wrap="square">
            <a:spAutoFit/>
          </a:bodyPr>
          <a:lstStyle/>
          <a:p>
            <a:pPr algn="just">
              <a:lnSpc>
                <a:spcPct val="107000"/>
              </a:lnSpc>
              <a:spcAft>
                <a:spcPts val="800"/>
              </a:spcAft>
            </a:pPr>
            <a:r>
              <a:rPr lang="es-ES" sz="2800" b="1" dirty="0">
                <a:solidFill>
                  <a:schemeClr val="bg1"/>
                </a:solidFill>
                <a:ea typeface="Calibri" panose="020F0502020204030204" pitchFamily="34" charset="0"/>
                <a:cs typeface="Times New Roman" panose="02020603050405020304" pitchFamily="18" charset="0"/>
              </a:rPr>
              <a:t>El suelo retiene el doble de carbono orgánico que la vegetación. </a:t>
            </a:r>
            <a:endParaRPr lang="es-ES" sz="2800" b="1" dirty="0" smtClean="0">
              <a:solidFill>
                <a:schemeClr val="bg1"/>
              </a:solidFill>
              <a:ea typeface="Calibri" panose="020F0502020204030204" pitchFamily="34" charset="0"/>
              <a:cs typeface="Times New Roman" panose="02020603050405020304" pitchFamily="18" charset="0"/>
            </a:endParaRPr>
          </a:p>
          <a:p>
            <a:pPr algn="just">
              <a:lnSpc>
                <a:spcPct val="107000"/>
              </a:lnSpc>
              <a:spcAft>
                <a:spcPts val="800"/>
              </a:spcAft>
            </a:pPr>
            <a:r>
              <a:rPr lang="es-ES" sz="2800" b="1" dirty="0" smtClean="0">
                <a:solidFill>
                  <a:schemeClr val="bg1"/>
                </a:solidFill>
                <a:ea typeface="Calibri" panose="020F0502020204030204" pitchFamily="34" charset="0"/>
                <a:cs typeface="Times New Roman" panose="02020603050405020304" pitchFamily="18" charset="0"/>
              </a:rPr>
              <a:t>Los </a:t>
            </a:r>
            <a:r>
              <a:rPr lang="es-ES" sz="2800" b="1" dirty="0">
                <a:solidFill>
                  <a:schemeClr val="bg1"/>
                </a:solidFill>
                <a:ea typeface="Calibri" panose="020F0502020204030204" pitchFamily="34" charset="0"/>
                <a:cs typeface="Times New Roman" panose="02020603050405020304" pitchFamily="18" charset="0"/>
              </a:rPr>
              <a:t>suelos de la UE contienen más de 70.000 millones de toneladas de carbono orgánico. Esta cifra se pone en contexto cuando se piensa que los Estados miembros de la UE emiten 2.000 millones de toneladas anuales de carbono de todo origen</a:t>
            </a:r>
            <a:r>
              <a:rPr lang="es-ES" sz="2800" b="1" dirty="0" smtClean="0">
                <a:solidFill>
                  <a:schemeClr val="bg1"/>
                </a:solidFill>
                <a:ea typeface="Calibri" panose="020F0502020204030204" pitchFamily="34" charset="0"/>
                <a:cs typeface="Times New Roman" panose="02020603050405020304" pitchFamily="18" charset="0"/>
              </a:rPr>
              <a:t>.</a:t>
            </a:r>
          </a:p>
          <a:p>
            <a:pPr algn="just">
              <a:lnSpc>
                <a:spcPct val="107000"/>
              </a:lnSpc>
              <a:spcAft>
                <a:spcPts val="800"/>
              </a:spcAft>
            </a:pPr>
            <a:r>
              <a:rPr lang="es-ES" sz="2800" b="1" dirty="0" smtClean="0">
                <a:solidFill>
                  <a:schemeClr val="bg1"/>
                </a:solidFill>
                <a:ea typeface="Calibri" panose="020F0502020204030204" pitchFamily="34" charset="0"/>
                <a:cs typeface="Times New Roman" panose="02020603050405020304" pitchFamily="18" charset="0"/>
              </a:rPr>
              <a:t> </a:t>
            </a:r>
            <a:r>
              <a:rPr lang="es-ES" sz="2800" b="1" dirty="0">
                <a:solidFill>
                  <a:schemeClr val="bg1"/>
                </a:solidFill>
                <a:ea typeface="Calibri" panose="020F0502020204030204" pitchFamily="34" charset="0"/>
                <a:cs typeface="Times New Roman" panose="02020603050405020304" pitchFamily="18" charset="0"/>
              </a:rPr>
              <a:t>Incluso una mínima emisión del 0,1 % del carbono del suelo europeo a la atmósfera equivale a la suma de las emisiones de 100 millones de automóviles en la carretera. </a:t>
            </a:r>
            <a:endParaRPr lang="es-ES" sz="2800" b="1" dirty="0" smtClean="0">
              <a:solidFill>
                <a:schemeClr val="bg1"/>
              </a:solidFill>
              <a:ea typeface="Calibri" panose="020F0502020204030204" pitchFamily="34" charset="0"/>
              <a:cs typeface="Times New Roman" panose="02020603050405020304" pitchFamily="18" charset="0"/>
            </a:endParaRPr>
          </a:p>
          <a:p>
            <a:pPr algn="just">
              <a:lnSpc>
                <a:spcPct val="107000"/>
              </a:lnSpc>
              <a:spcAft>
                <a:spcPts val="800"/>
              </a:spcAft>
            </a:pPr>
            <a:r>
              <a:rPr lang="es-ES" sz="2800" b="1" dirty="0" smtClean="0">
                <a:solidFill>
                  <a:schemeClr val="bg1"/>
                </a:solidFill>
                <a:ea typeface="Calibri" panose="020F0502020204030204" pitchFamily="34" charset="0"/>
                <a:cs typeface="Times New Roman" panose="02020603050405020304" pitchFamily="18" charset="0"/>
              </a:rPr>
              <a:t> </a:t>
            </a:r>
          </a:p>
          <a:p>
            <a:pPr algn="just">
              <a:lnSpc>
                <a:spcPct val="107000"/>
              </a:lnSpc>
              <a:spcAft>
                <a:spcPts val="800"/>
              </a:spcAft>
            </a:pPr>
            <a:r>
              <a:rPr lang="es-ES" sz="2800" b="1" dirty="0" smtClean="0">
                <a:solidFill>
                  <a:schemeClr val="bg1"/>
                </a:solidFill>
                <a:ea typeface="Calibri" panose="020F0502020204030204" pitchFamily="34" charset="0"/>
                <a:cs typeface="Times New Roman" panose="02020603050405020304" pitchFamily="18" charset="0"/>
              </a:rPr>
              <a:t>Por </a:t>
            </a:r>
            <a:r>
              <a:rPr lang="es-ES" sz="2800" b="1" dirty="0">
                <a:solidFill>
                  <a:schemeClr val="bg1"/>
                </a:solidFill>
                <a:ea typeface="Calibri" panose="020F0502020204030204" pitchFamily="34" charset="0"/>
                <a:cs typeface="Times New Roman" panose="02020603050405020304" pitchFamily="18" charset="0"/>
              </a:rPr>
              <a:t>este motivo, el suelo desempeña un papel decisivo en el cambio climático</a:t>
            </a:r>
            <a:r>
              <a:rPr lang="es-ES" sz="2400" dirty="0">
                <a:solidFill>
                  <a:schemeClr val="bg1"/>
                </a:solidFill>
                <a:ea typeface="Calibri" panose="020F0502020204030204" pitchFamily="34" charset="0"/>
                <a:cs typeface="Times New Roman" panose="02020603050405020304" pitchFamily="18" charset="0"/>
              </a:rPr>
              <a:t>.</a:t>
            </a:r>
            <a:endParaRPr lang="es-ES" sz="24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3256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524001" y="1"/>
            <a:ext cx="9063283" cy="6863417"/>
          </a:xfrm>
          <a:prstGeom prst="rect">
            <a:avLst/>
          </a:prstGeom>
        </p:spPr>
        <p:txBody>
          <a:bodyPr wrap="square">
            <a:spAutoFit/>
          </a:bodyPr>
          <a:lstStyle/>
          <a:p>
            <a:r>
              <a:rPr lang="es-ES" sz="2400" b="1" dirty="0">
                <a:solidFill>
                  <a:srgbClr val="000000"/>
                </a:solidFill>
                <a:latin typeface="Arial" panose="020B0604020202020204" pitchFamily="34" charset="0"/>
                <a:cs typeface="Arial" panose="020B0604020202020204" pitchFamily="34" charset="0"/>
              </a:rPr>
              <a:t> Según informes de la FAO: </a:t>
            </a:r>
            <a:endParaRPr lang="es-ES" sz="2400" dirty="0">
              <a:solidFill>
                <a:srgbClr val="000000"/>
              </a:solidFill>
              <a:latin typeface="Arial" panose="020B0604020202020204" pitchFamily="34" charset="0"/>
              <a:cs typeface="Arial" panose="020B0604020202020204" pitchFamily="34" charset="0"/>
            </a:endParaRPr>
          </a:p>
          <a:p>
            <a:endParaRPr lang="es-ES" sz="2400" b="1" dirty="0">
              <a:solidFill>
                <a:srgbClr val="000000"/>
              </a:solidFill>
              <a:latin typeface="Arial" panose="020B0604020202020204" pitchFamily="34" charset="0"/>
              <a:cs typeface="Arial" panose="020B0604020202020204" pitchFamily="34" charset="0"/>
            </a:endParaRPr>
          </a:p>
          <a:p>
            <a:r>
              <a:rPr lang="es-ES" sz="2400" b="1" dirty="0">
                <a:solidFill>
                  <a:srgbClr val="000000"/>
                </a:solidFill>
                <a:latin typeface="Arial" panose="020B0604020202020204" pitchFamily="34" charset="0"/>
                <a:cs typeface="Arial" panose="020B0604020202020204" pitchFamily="34" charset="0"/>
              </a:rPr>
              <a:t>Los niveles atmosféricos de dióxido de carbono</a:t>
            </a:r>
            <a:r>
              <a:rPr lang="es-ES" sz="2400" dirty="0">
                <a:solidFill>
                  <a:srgbClr val="000000"/>
                </a:solidFill>
                <a:latin typeface="Arial" panose="020B0604020202020204" pitchFamily="34" charset="0"/>
                <a:cs typeface="Arial" panose="020B0604020202020204" pitchFamily="34" charset="0"/>
              </a:rPr>
              <a:t> se pueden reducir :</a:t>
            </a:r>
          </a:p>
          <a:p>
            <a:endParaRPr lang="es-ES" sz="2400" dirty="0">
              <a:solidFill>
                <a:srgbClr val="000000"/>
              </a:solidFill>
              <a:latin typeface="Arial" panose="020B0604020202020204" pitchFamily="34" charset="0"/>
              <a:cs typeface="Arial" panose="020B0604020202020204" pitchFamily="34" charset="0"/>
            </a:endParaRPr>
          </a:p>
          <a:p>
            <a:pPr algn="just"/>
            <a:r>
              <a:rPr lang="es-ES" sz="2800" b="1" dirty="0">
                <a:solidFill>
                  <a:srgbClr val="000000"/>
                </a:solidFill>
                <a:latin typeface="Arial" panose="020B0604020202020204" pitchFamily="34" charset="0"/>
                <a:cs typeface="Arial" panose="020B0604020202020204" pitchFamily="34" charset="0"/>
              </a:rPr>
              <a:t>*Con la disminución de emisiones </a:t>
            </a:r>
          </a:p>
          <a:p>
            <a:pPr algn="just"/>
            <a:r>
              <a:rPr lang="es-ES" sz="2400" b="1" dirty="0">
                <a:solidFill>
                  <a:srgbClr val="000000"/>
                </a:solidFill>
                <a:latin typeface="Arial"/>
              </a:rPr>
              <a:t>Las prácticas agrícolas mejoradas, </a:t>
            </a:r>
            <a:r>
              <a:rPr lang="es-ES" sz="2400" dirty="0">
                <a:solidFill>
                  <a:srgbClr val="000000"/>
                </a:solidFill>
                <a:latin typeface="Arial"/>
              </a:rPr>
              <a:t>pueden ayudar a mitigar el cambio climático mediante la </a:t>
            </a:r>
            <a:r>
              <a:rPr lang="es-ES" sz="2400" b="1" dirty="0">
                <a:solidFill>
                  <a:srgbClr val="000000"/>
                </a:solidFill>
                <a:latin typeface="Arial"/>
              </a:rPr>
              <a:t>reducción</a:t>
            </a:r>
            <a:r>
              <a:rPr lang="es-ES" sz="2400" dirty="0">
                <a:solidFill>
                  <a:srgbClr val="000000"/>
                </a:solidFill>
                <a:latin typeface="Arial"/>
              </a:rPr>
              <a:t> de emisiones por la agricultura, históricamente se la considera responsable de 1/3 de las emisiones</a:t>
            </a:r>
            <a:endParaRPr lang="es-ES" sz="2400" dirty="0">
              <a:solidFill>
                <a:srgbClr val="000000"/>
              </a:solidFill>
              <a:latin typeface="Arial" panose="020B0604020202020204" pitchFamily="34" charset="0"/>
              <a:cs typeface="Arial" panose="020B0604020202020204" pitchFamily="34" charset="0"/>
            </a:endParaRPr>
          </a:p>
          <a:p>
            <a:endParaRPr lang="es-ES" sz="2400" dirty="0">
              <a:solidFill>
                <a:srgbClr val="000000"/>
              </a:solidFill>
              <a:latin typeface="Arial" panose="020B0604020202020204" pitchFamily="34" charset="0"/>
              <a:cs typeface="Arial" panose="020B0604020202020204" pitchFamily="34" charset="0"/>
            </a:endParaRPr>
          </a:p>
          <a:p>
            <a:pPr algn="just"/>
            <a:r>
              <a:rPr lang="es-ES" sz="2800" b="1" dirty="0">
                <a:solidFill>
                  <a:srgbClr val="000000"/>
                </a:solidFill>
                <a:latin typeface="Arial" panose="020B0604020202020204" pitchFamily="34" charset="0"/>
                <a:cs typeface="Arial" panose="020B0604020202020204" pitchFamily="34" charset="0"/>
              </a:rPr>
              <a:t>*Con el secuestro del CO2 </a:t>
            </a:r>
            <a:r>
              <a:rPr lang="es-ES" sz="2400" dirty="0">
                <a:solidFill>
                  <a:srgbClr val="000000"/>
                </a:solidFill>
                <a:latin typeface="Arial" panose="020B0604020202020204" pitchFamily="34" charset="0"/>
                <a:cs typeface="Arial" panose="020B0604020202020204" pitchFamily="34" charset="0"/>
              </a:rPr>
              <a:t>en reservas terrestres y ecosistemas acuáticos,</a:t>
            </a:r>
            <a:r>
              <a:rPr lang="es-ES" sz="2400" dirty="0">
                <a:solidFill>
                  <a:srgbClr val="000000"/>
                </a:solidFill>
                <a:latin typeface="Arial"/>
              </a:rPr>
              <a:t> por medio del</a:t>
            </a:r>
            <a:r>
              <a:rPr lang="es-ES" sz="2400" b="1" dirty="0">
                <a:solidFill>
                  <a:srgbClr val="000000"/>
                </a:solidFill>
                <a:latin typeface="Arial"/>
              </a:rPr>
              <a:t> almacenamiento </a:t>
            </a:r>
            <a:r>
              <a:rPr lang="es-ES" sz="2400" dirty="0">
                <a:solidFill>
                  <a:srgbClr val="000000"/>
                </a:solidFill>
                <a:latin typeface="Arial"/>
              </a:rPr>
              <a:t>de carbono </a:t>
            </a:r>
            <a:r>
              <a:rPr lang="es-ES" sz="2400" b="1" dirty="0">
                <a:solidFill>
                  <a:srgbClr val="000000"/>
                </a:solidFill>
                <a:latin typeface="Arial"/>
              </a:rPr>
              <a:t>en la biomasa de las plantas y el suelo</a:t>
            </a:r>
            <a:r>
              <a:rPr lang="es-ES" sz="2400" dirty="0">
                <a:solidFill>
                  <a:srgbClr val="000000"/>
                </a:solidFill>
                <a:latin typeface="Arial"/>
              </a:rPr>
              <a:t>.</a:t>
            </a:r>
          </a:p>
          <a:p>
            <a:pPr algn="just"/>
            <a:endParaRPr lang="es-ES" sz="2400" dirty="0">
              <a:solidFill>
                <a:srgbClr val="000000"/>
              </a:solidFill>
              <a:latin typeface="Arial" panose="020B0604020202020204" pitchFamily="34" charset="0"/>
              <a:cs typeface="Arial" panose="020B0604020202020204" pitchFamily="34" charset="0"/>
            </a:endParaRPr>
          </a:p>
          <a:p>
            <a:r>
              <a:rPr lang="es-ES" sz="2400" b="1" dirty="0">
                <a:solidFill>
                  <a:srgbClr val="000000"/>
                </a:solidFill>
                <a:latin typeface="Arial" panose="020B0604020202020204" pitchFamily="34" charset="0"/>
                <a:cs typeface="Arial" panose="020B0604020202020204" pitchFamily="34" charset="0"/>
              </a:rPr>
              <a:t> Se ha estimado que los suelos son capaces de secuestrar alrededor de 20 </a:t>
            </a:r>
            <a:r>
              <a:rPr lang="es-ES" sz="2400" b="1" dirty="0" err="1">
                <a:solidFill>
                  <a:srgbClr val="000000"/>
                </a:solidFill>
                <a:latin typeface="Arial" panose="020B0604020202020204" pitchFamily="34" charset="0"/>
                <a:cs typeface="Arial" panose="020B0604020202020204" pitchFamily="34" charset="0"/>
              </a:rPr>
              <a:t>Pg</a:t>
            </a:r>
            <a:r>
              <a:rPr lang="es-ES" sz="2400" b="1" dirty="0">
                <a:solidFill>
                  <a:srgbClr val="000000"/>
                </a:solidFill>
                <a:latin typeface="Arial" panose="020B0604020202020204" pitchFamily="34" charset="0"/>
                <a:cs typeface="Arial" panose="020B0604020202020204" pitchFamily="34" charset="0"/>
              </a:rPr>
              <a:t> (</a:t>
            </a:r>
            <a:r>
              <a:rPr lang="es-ES" sz="2400" b="1" dirty="0" err="1">
                <a:solidFill>
                  <a:srgbClr val="000000"/>
                </a:solidFill>
                <a:latin typeface="Arial" panose="020B0604020202020204" pitchFamily="34" charset="0"/>
                <a:cs typeface="Arial" panose="020B0604020202020204" pitchFamily="34" charset="0"/>
              </a:rPr>
              <a:t>Petagramo</a:t>
            </a:r>
            <a:r>
              <a:rPr lang="es-ES" sz="2400" b="1" dirty="0">
                <a:solidFill>
                  <a:srgbClr val="000000"/>
                </a:solidFill>
                <a:latin typeface="Arial" panose="020B0604020202020204" pitchFamily="34" charset="0"/>
                <a:cs typeface="Arial" panose="020B0604020202020204" pitchFamily="34" charset="0"/>
              </a:rPr>
              <a:t>= </a:t>
            </a:r>
            <a:r>
              <a:rPr lang="es-ES" sz="2400" b="1" baseline="30000" dirty="0">
                <a:solidFill>
                  <a:srgbClr val="000000"/>
                </a:solidFill>
                <a:latin typeface="Arial" panose="020B0604020202020204" pitchFamily="34" charset="0"/>
                <a:cs typeface="Arial" panose="020B0604020202020204" pitchFamily="34" charset="0"/>
              </a:rPr>
              <a:t> </a:t>
            </a:r>
            <a:r>
              <a:rPr lang="es-ES" sz="2400" b="1" dirty="0">
                <a:solidFill>
                  <a:srgbClr val="000000"/>
                </a:solidFill>
                <a:latin typeface="Arial" panose="020B0604020202020204" pitchFamily="34" charset="0"/>
                <a:cs typeface="Arial" panose="020B0604020202020204" pitchFamily="34" charset="0"/>
              </a:rPr>
              <a:t>1x10 </a:t>
            </a:r>
            <a:r>
              <a:rPr lang="es-ES" sz="2400" b="1" baseline="30000" dirty="0">
                <a:solidFill>
                  <a:srgbClr val="000000"/>
                </a:solidFill>
                <a:latin typeface="Arial" panose="020B0604020202020204" pitchFamily="34" charset="0"/>
                <a:cs typeface="Arial" panose="020B0604020202020204" pitchFamily="34" charset="0"/>
              </a:rPr>
              <a:t>12 </a:t>
            </a:r>
            <a:r>
              <a:rPr lang="es-ES" sz="2400" b="1" dirty="0">
                <a:solidFill>
                  <a:srgbClr val="000000"/>
                </a:solidFill>
                <a:latin typeface="Arial" panose="020B0604020202020204" pitchFamily="34" charset="0"/>
                <a:cs typeface="Arial" panose="020B0604020202020204" pitchFamily="34" charset="0"/>
              </a:rPr>
              <a:t>  Kg) en 25 años, más del 10 % de las emisiones antropogénicas</a:t>
            </a:r>
            <a:r>
              <a:rPr lang="es-ES" sz="2400" dirty="0">
                <a:solidFill>
                  <a:srgbClr val="000000"/>
                </a:solidFill>
                <a:latin typeface="Arial" panose="020B0604020202020204" pitchFamily="34" charset="0"/>
                <a:cs typeface="Arial" panose="020B0604020202020204" pitchFamily="34" charset="0"/>
              </a:rPr>
              <a:t>.</a:t>
            </a:r>
            <a:r>
              <a:rPr lang="es-ES" sz="2400" dirty="0">
                <a:solidFill>
                  <a:srgbClr val="000000"/>
                </a:solidFill>
                <a:latin typeface="Arial"/>
              </a:rPr>
              <a:t> </a:t>
            </a:r>
            <a:endParaRPr lang="es-ES" sz="2400" dirty="0">
              <a:solidFill>
                <a:srgbClr val="000000"/>
              </a:solidFill>
              <a:latin typeface="Arial" panose="020B0604020202020204" pitchFamily="34" charset="0"/>
              <a:cs typeface="Arial" panose="020B0604020202020204" pitchFamily="34" charset="0"/>
            </a:endParaRPr>
          </a:p>
        </p:txBody>
      </p:sp>
      <p:sp>
        <p:nvSpPr>
          <p:cNvPr id="4" name="3 Rectángulo"/>
          <p:cNvSpPr/>
          <p:nvPr/>
        </p:nvSpPr>
        <p:spPr>
          <a:xfrm>
            <a:off x="1653946" y="3956863"/>
            <a:ext cx="8856984" cy="369332"/>
          </a:xfrm>
          <a:prstGeom prst="rect">
            <a:avLst/>
          </a:prstGeom>
        </p:spPr>
        <p:txBody>
          <a:bodyPr wrap="square">
            <a:spAutoFit/>
          </a:bodyPr>
          <a:lstStyle/>
          <a:p>
            <a:r>
              <a:rPr lang="es-ES" dirty="0">
                <a:solidFill>
                  <a:srgbClr val="000000"/>
                </a:solidFill>
                <a:latin typeface="Arial"/>
              </a:rPr>
              <a:t> </a:t>
            </a:r>
          </a:p>
        </p:txBody>
      </p:sp>
    </p:spTree>
    <p:extLst>
      <p:ext uri="{BB962C8B-B14F-4D97-AF65-F5344CB8AC3E}">
        <p14:creationId xmlns:p14="http://schemas.microsoft.com/office/powerpoint/2010/main" val="37116369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Texto&#10;&#10;Descripción generada automáticamente">
            <a:extLst>
              <a:ext uri="{FF2B5EF4-FFF2-40B4-BE49-F238E27FC236}">
                <a16:creationId xmlns:a16="http://schemas.microsoft.com/office/drawing/2014/main" id="{53511F78-3C17-0041-A77C-769489FD7F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201"/>
          <a:stretch/>
        </p:blipFill>
        <p:spPr>
          <a:xfrm>
            <a:off x="1533565" y="333601"/>
            <a:ext cx="9143999" cy="6120680"/>
          </a:xfrm>
          <a:prstGeom prst="rect">
            <a:avLst/>
          </a:prstGeom>
        </p:spPr>
      </p:pic>
      <p:grpSp>
        <p:nvGrpSpPr>
          <p:cNvPr id="3" name="Group 15"/>
          <p:cNvGrpSpPr>
            <a:grpSpLocks/>
          </p:cNvGrpSpPr>
          <p:nvPr/>
        </p:nvGrpSpPr>
        <p:grpSpPr bwMode="auto">
          <a:xfrm>
            <a:off x="2963653" y="1740058"/>
            <a:ext cx="2168912" cy="3579152"/>
            <a:chOff x="60" y="1117"/>
            <a:chExt cx="2023" cy="3039"/>
          </a:xfrm>
        </p:grpSpPr>
        <p:pic>
          <p:nvPicPr>
            <p:cNvPr id="5" name="Picture 16" descr="031 1204139 33 BOI 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 y="1117"/>
              <a:ext cx="1987" cy="303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17"/>
            <p:cNvSpPr>
              <a:spLocks noChangeArrowheads="1"/>
            </p:cNvSpPr>
            <p:nvPr/>
          </p:nvSpPr>
          <p:spPr bwMode="auto">
            <a:xfrm>
              <a:off x="1819" y="2226"/>
              <a:ext cx="227" cy="1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0"/>
                </a:spcBef>
                <a:spcAft>
                  <a:spcPct val="0"/>
                </a:spcAft>
              </a:pPr>
              <a:r>
                <a:rPr lang="es-ES" altLang="es-ES" sz="900" b="1" dirty="0">
                  <a:solidFill>
                    <a:srgbClr val="FFFFFF"/>
                  </a:solidFill>
                  <a:latin typeface="Verdana" pitchFamily="34" charset="0"/>
                  <a:cs typeface="Times New Roman" pitchFamily="18" charset="0"/>
                </a:rPr>
                <a:t>Ah</a:t>
              </a:r>
            </a:p>
          </p:txBody>
        </p:sp>
        <p:sp>
          <p:nvSpPr>
            <p:cNvPr id="7" name="Rectangle 18"/>
            <p:cNvSpPr>
              <a:spLocks noChangeArrowheads="1"/>
            </p:cNvSpPr>
            <p:nvPr/>
          </p:nvSpPr>
          <p:spPr bwMode="auto">
            <a:xfrm>
              <a:off x="1843" y="3043"/>
              <a:ext cx="193" cy="1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fontAlgn="base">
                <a:spcBef>
                  <a:spcPct val="0"/>
                </a:spcBef>
                <a:spcAft>
                  <a:spcPct val="0"/>
                </a:spcAft>
              </a:pPr>
              <a:r>
                <a:rPr lang="es-ES" altLang="es-ES" sz="900" b="1" dirty="0">
                  <a:solidFill>
                    <a:srgbClr val="FFFFFF"/>
                  </a:solidFill>
                  <a:latin typeface="Verdana" pitchFamily="34" charset="0"/>
                  <a:cs typeface="Times New Roman" pitchFamily="18" charset="0"/>
                </a:rPr>
                <a:t>AB</a:t>
              </a:r>
            </a:p>
          </p:txBody>
        </p:sp>
        <p:sp>
          <p:nvSpPr>
            <p:cNvPr id="8" name="Rectangle 19"/>
            <p:cNvSpPr>
              <a:spLocks noChangeArrowheads="1"/>
            </p:cNvSpPr>
            <p:nvPr/>
          </p:nvSpPr>
          <p:spPr bwMode="auto">
            <a:xfrm>
              <a:off x="1864" y="3905"/>
              <a:ext cx="181" cy="1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0"/>
                </a:spcBef>
                <a:spcAft>
                  <a:spcPct val="0"/>
                </a:spcAft>
              </a:pPr>
              <a:r>
                <a:rPr lang="es-ES" altLang="es-ES" sz="900" b="1" dirty="0">
                  <a:solidFill>
                    <a:srgbClr val="FFFFFF"/>
                  </a:solidFill>
                  <a:latin typeface="Verdana" pitchFamily="34" charset="0"/>
                  <a:cs typeface="Times New Roman" pitchFamily="18" charset="0"/>
                </a:rPr>
                <a:t>BC</a:t>
              </a:r>
            </a:p>
          </p:txBody>
        </p:sp>
        <p:sp>
          <p:nvSpPr>
            <p:cNvPr id="9" name="Rectangle 20"/>
            <p:cNvSpPr>
              <a:spLocks noChangeArrowheads="1"/>
            </p:cNvSpPr>
            <p:nvPr/>
          </p:nvSpPr>
          <p:spPr bwMode="auto">
            <a:xfrm>
              <a:off x="1791" y="1979"/>
              <a:ext cx="227" cy="1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0"/>
                </a:spcBef>
                <a:spcAft>
                  <a:spcPct val="0"/>
                </a:spcAft>
              </a:pPr>
              <a:r>
                <a:rPr lang="es-ES" altLang="es-ES" sz="900" b="1" dirty="0">
                  <a:solidFill>
                    <a:srgbClr val="FFFFFF"/>
                  </a:solidFill>
                  <a:latin typeface="Verdana" pitchFamily="34" charset="0"/>
                  <a:cs typeface="Times New Roman" pitchFamily="18" charset="0"/>
                </a:rPr>
                <a:t>O</a:t>
              </a:r>
            </a:p>
          </p:txBody>
        </p:sp>
        <p:sp>
          <p:nvSpPr>
            <p:cNvPr id="10" name="Freeform 21"/>
            <p:cNvSpPr>
              <a:spLocks/>
            </p:cNvSpPr>
            <p:nvPr/>
          </p:nvSpPr>
          <p:spPr bwMode="auto">
            <a:xfrm>
              <a:off x="64" y="2069"/>
              <a:ext cx="1996" cy="228"/>
            </a:xfrm>
            <a:custGeom>
              <a:avLst/>
              <a:gdLst>
                <a:gd name="T0" fmla="*/ 0 w 1996"/>
                <a:gd name="T1" fmla="*/ 204 h 228"/>
                <a:gd name="T2" fmla="*/ 256 w 1996"/>
                <a:gd name="T3" fmla="*/ 188 h 228"/>
                <a:gd name="T4" fmla="*/ 440 w 1996"/>
                <a:gd name="T5" fmla="*/ 48 h 228"/>
                <a:gd name="T6" fmla="*/ 696 w 1996"/>
                <a:gd name="T7" fmla="*/ 0 h 228"/>
                <a:gd name="T8" fmla="*/ 796 w 1996"/>
                <a:gd name="T9" fmla="*/ 24 h 228"/>
                <a:gd name="T10" fmla="*/ 888 w 1996"/>
                <a:gd name="T11" fmla="*/ 60 h 228"/>
                <a:gd name="T12" fmla="*/ 924 w 1996"/>
                <a:gd name="T13" fmla="*/ 76 h 228"/>
                <a:gd name="T14" fmla="*/ 968 w 1996"/>
                <a:gd name="T15" fmla="*/ 104 h 228"/>
                <a:gd name="T16" fmla="*/ 1048 w 1996"/>
                <a:gd name="T17" fmla="*/ 116 h 228"/>
                <a:gd name="T18" fmla="*/ 1200 w 1996"/>
                <a:gd name="T19" fmla="*/ 140 h 228"/>
                <a:gd name="T20" fmla="*/ 1348 w 1996"/>
                <a:gd name="T21" fmla="*/ 136 h 228"/>
                <a:gd name="T22" fmla="*/ 1408 w 1996"/>
                <a:gd name="T23" fmla="*/ 112 h 228"/>
                <a:gd name="T24" fmla="*/ 1516 w 1996"/>
                <a:gd name="T25" fmla="*/ 84 h 228"/>
                <a:gd name="T26" fmla="*/ 1996 w 1996"/>
                <a:gd name="T27" fmla="*/ 7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6" h="228">
                  <a:moveTo>
                    <a:pt x="0" y="204"/>
                  </a:moveTo>
                  <a:cubicBezTo>
                    <a:pt x="84" y="212"/>
                    <a:pt x="164" y="228"/>
                    <a:pt x="256" y="188"/>
                  </a:cubicBezTo>
                  <a:cubicBezTo>
                    <a:pt x="330" y="179"/>
                    <a:pt x="377" y="73"/>
                    <a:pt x="440" y="48"/>
                  </a:cubicBezTo>
                  <a:cubicBezTo>
                    <a:pt x="515" y="19"/>
                    <a:pt x="637" y="4"/>
                    <a:pt x="696" y="0"/>
                  </a:cubicBezTo>
                  <a:cubicBezTo>
                    <a:pt x="730" y="7"/>
                    <a:pt x="762" y="18"/>
                    <a:pt x="796" y="24"/>
                  </a:cubicBezTo>
                  <a:cubicBezTo>
                    <a:pt x="827" y="36"/>
                    <a:pt x="855" y="55"/>
                    <a:pt x="888" y="60"/>
                  </a:cubicBezTo>
                  <a:cubicBezTo>
                    <a:pt x="907" y="73"/>
                    <a:pt x="895" y="66"/>
                    <a:pt x="924" y="76"/>
                  </a:cubicBezTo>
                  <a:cubicBezTo>
                    <a:pt x="941" y="82"/>
                    <a:pt x="952" y="97"/>
                    <a:pt x="968" y="104"/>
                  </a:cubicBezTo>
                  <a:cubicBezTo>
                    <a:pt x="997" y="117"/>
                    <a:pt x="1011" y="113"/>
                    <a:pt x="1048" y="116"/>
                  </a:cubicBezTo>
                  <a:cubicBezTo>
                    <a:pt x="1097" y="132"/>
                    <a:pt x="1149" y="131"/>
                    <a:pt x="1200" y="140"/>
                  </a:cubicBezTo>
                  <a:cubicBezTo>
                    <a:pt x="1249" y="139"/>
                    <a:pt x="1299" y="140"/>
                    <a:pt x="1348" y="136"/>
                  </a:cubicBezTo>
                  <a:cubicBezTo>
                    <a:pt x="1366" y="135"/>
                    <a:pt x="1390" y="118"/>
                    <a:pt x="1408" y="112"/>
                  </a:cubicBezTo>
                  <a:cubicBezTo>
                    <a:pt x="1444" y="100"/>
                    <a:pt x="1479" y="92"/>
                    <a:pt x="1516" y="84"/>
                  </a:cubicBezTo>
                  <a:cubicBezTo>
                    <a:pt x="1662" y="53"/>
                    <a:pt x="1855" y="72"/>
                    <a:pt x="1996" y="72"/>
                  </a:cubicBezTo>
                </a:path>
              </a:pathLst>
            </a:custGeom>
            <a:noFill/>
            <a:ln w="12700" cap="flat">
              <a:solidFill>
                <a:schemeClr val="bg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s-ES" sz="1350">
                <a:solidFill>
                  <a:srgbClr val="000000"/>
                </a:solidFill>
                <a:latin typeface="Arial" charset="0"/>
              </a:endParaRPr>
            </a:p>
          </p:txBody>
        </p:sp>
        <p:sp>
          <p:nvSpPr>
            <p:cNvPr id="11" name="Freeform 22"/>
            <p:cNvSpPr>
              <a:spLocks/>
            </p:cNvSpPr>
            <p:nvPr/>
          </p:nvSpPr>
          <p:spPr bwMode="auto">
            <a:xfrm>
              <a:off x="64" y="2704"/>
              <a:ext cx="1988" cy="137"/>
            </a:xfrm>
            <a:custGeom>
              <a:avLst/>
              <a:gdLst>
                <a:gd name="T0" fmla="*/ 1988 w 1988"/>
                <a:gd name="T1" fmla="*/ 60 h 137"/>
                <a:gd name="T2" fmla="*/ 1696 w 1988"/>
                <a:gd name="T3" fmla="*/ 64 h 137"/>
                <a:gd name="T4" fmla="*/ 1508 w 1988"/>
                <a:gd name="T5" fmla="*/ 120 h 137"/>
                <a:gd name="T6" fmla="*/ 1364 w 1988"/>
                <a:gd name="T7" fmla="*/ 96 h 137"/>
                <a:gd name="T8" fmla="*/ 1128 w 1988"/>
                <a:gd name="T9" fmla="*/ 104 h 137"/>
                <a:gd name="T10" fmla="*/ 836 w 1988"/>
                <a:gd name="T11" fmla="*/ 108 h 137"/>
                <a:gd name="T12" fmla="*/ 692 w 1988"/>
                <a:gd name="T13" fmla="*/ 124 h 137"/>
                <a:gd name="T14" fmla="*/ 432 w 1988"/>
                <a:gd name="T15" fmla="*/ 132 h 137"/>
                <a:gd name="T16" fmla="*/ 280 w 1988"/>
                <a:gd name="T17" fmla="*/ 128 h 137"/>
                <a:gd name="T18" fmla="*/ 132 w 1988"/>
                <a:gd name="T19" fmla="*/ 100 h 137"/>
                <a:gd name="T20" fmla="*/ 0 w 1988"/>
                <a:gd name="T21"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8" h="137">
                  <a:moveTo>
                    <a:pt x="1988" y="60"/>
                  </a:moveTo>
                  <a:cubicBezTo>
                    <a:pt x="1940" y="59"/>
                    <a:pt x="1776" y="54"/>
                    <a:pt x="1696" y="64"/>
                  </a:cubicBezTo>
                  <a:cubicBezTo>
                    <a:pt x="1616" y="74"/>
                    <a:pt x="1563" y="115"/>
                    <a:pt x="1508" y="120"/>
                  </a:cubicBezTo>
                  <a:cubicBezTo>
                    <a:pt x="1467" y="124"/>
                    <a:pt x="1406" y="93"/>
                    <a:pt x="1364" y="96"/>
                  </a:cubicBezTo>
                  <a:cubicBezTo>
                    <a:pt x="1240" y="104"/>
                    <a:pt x="1303" y="100"/>
                    <a:pt x="1128" y="104"/>
                  </a:cubicBezTo>
                  <a:cubicBezTo>
                    <a:pt x="1024" y="113"/>
                    <a:pt x="941" y="103"/>
                    <a:pt x="836" y="108"/>
                  </a:cubicBezTo>
                  <a:cubicBezTo>
                    <a:pt x="795" y="104"/>
                    <a:pt x="732" y="134"/>
                    <a:pt x="692" y="124"/>
                  </a:cubicBezTo>
                  <a:cubicBezTo>
                    <a:pt x="575" y="126"/>
                    <a:pt x="547" y="122"/>
                    <a:pt x="432" y="132"/>
                  </a:cubicBezTo>
                  <a:cubicBezTo>
                    <a:pt x="384" y="127"/>
                    <a:pt x="325" y="137"/>
                    <a:pt x="280" y="128"/>
                  </a:cubicBezTo>
                  <a:cubicBezTo>
                    <a:pt x="232" y="124"/>
                    <a:pt x="164" y="108"/>
                    <a:pt x="132" y="100"/>
                  </a:cubicBezTo>
                  <a:cubicBezTo>
                    <a:pt x="91" y="77"/>
                    <a:pt x="22" y="17"/>
                    <a:pt x="0" y="0"/>
                  </a:cubicBezTo>
                </a:path>
              </a:pathLst>
            </a:custGeom>
            <a:noFill/>
            <a:ln w="12700" cap="flat">
              <a:solidFill>
                <a:schemeClr val="bg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s-ES" sz="1350">
                <a:solidFill>
                  <a:srgbClr val="000000"/>
                </a:solidFill>
                <a:latin typeface="Arial" charset="0"/>
              </a:endParaRPr>
            </a:p>
          </p:txBody>
        </p:sp>
        <p:sp>
          <p:nvSpPr>
            <p:cNvPr id="12" name="Freeform 23"/>
            <p:cNvSpPr>
              <a:spLocks/>
            </p:cNvSpPr>
            <p:nvPr/>
          </p:nvSpPr>
          <p:spPr bwMode="auto">
            <a:xfrm>
              <a:off x="60" y="3620"/>
              <a:ext cx="1976" cy="480"/>
            </a:xfrm>
            <a:custGeom>
              <a:avLst/>
              <a:gdLst>
                <a:gd name="T0" fmla="*/ 1976 w 1976"/>
                <a:gd name="T1" fmla="*/ 92 h 480"/>
                <a:gd name="T2" fmla="*/ 1852 w 1976"/>
                <a:gd name="T3" fmla="*/ 104 h 480"/>
                <a:gd name="T4" fmla="*/ 1744 w 1976"/>
                <a:gd name="T5" fmla="*/ 108 h 480"/>
                <a:gd name="T6" fmla="*/ 1644 w 1976"/>
                <a:gd name="T7" fmla="*/ 80 h 480"/>
                <a:gd name="T8" fmla="*/ 1496 w 1976"/>
                <a:gd name="T9" fmla="*/ 20 h 480"/>
                <a:gd name="T10" fmla="*/ 1352 w 1976"/>
                <a:gd name="T11" fmla="*/ 0 h 480"/>
                <a:gd name="T12" fmla="*/ 1136 w 1976"/>
                <a:gd name="T13" fmla="*/ 20 h 480"/>
                <a:gd name="T14" fmla="*/ 924 w 1976"/>
                <a:gd name="T15" fmla="*/ 60 h 480"/>
                <a:gd name="T16" fmla="*/ 736 w 1976"/>
                <a:gd name="T17" fmla="*/ 92 h 480"/>
                <a:gd name="T18" fmla="*/ 524 w 1976"/>
                <a:gd name="T19" fmla="*/ 76 h 480"/>
                <a:gd name="T20" fmla="*/ 380 w 1976"/>
                <a:gd name="T21" fmla="*/ 68 h 480"/>
                <a:gd name="T22" fmla="*/ 312 w 1976"/>
                <a:gd name="T23" fmla="*/ 176 h 480"/>
                <a:gd name="T24" fmla="*/ 252 w 1976"/>
                <a:gd name="T25" fmla="*/ 280 h 480"/>
                <a:gd name="T26" fmla="*/ 144 w 1976"/>
                <a:gd name="T27" fmla="*/ 364 h 480"/>
                <a:gd name="T28" fmla="*/ 0 w 1976"/>
                <a:gd name="T29"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76" h="480">
                  <a:moveTo>
                    <a:pt x="1976" y="92"/>
                  </a:moveTo>
                  <a:cubicBezTo>
                    <a:pt x="1910" y="95"/>
                    <a:pt x="1917" y="101"/>
                    <a:pt x="1852" y="104"/>
                  </a:cubicBezTo>
                  <a:cubicBezTo>
                    <a:pt x="1803" y="108"/>
                    <a:pt x="1773" y="111"/>
                    <a:pt x="1744" y="108"/>
                  </a:cubicBezTo>
                  <a:cubicBezTo>
                    <a:pt x="1732" y="98"/>
                    <a:pt x="1656" y="90"/>
                    <a:pt x="1644" y="80"/>
                  </a:cubicBezTo>
                  <a:cubicBezTo>
                    <a:pt x="1620" y="60"/>
                    <a:pt x="1526" y="28"/>
                    <a:pt x="1496" y="20"/>
                  </a:cubicBezTo>
                  <a:cubicBezTo>
                    <a:pt x="1466" y="7"/>
                    <a:pt x="1397" y="2"/>
                    <a:pt x="1352" y="0"/>
                  </a:cubicBezTo>
                  <a:cubicBezTo>
                    <a:pt x="1293" y="16"/>
                    <a:pt x="1232" y="16"/>
                    <a:pt x="1136" y="20"/>
                  </a:cubicBezTo>
                  <a:cubicBezTo>
                    <a:pt x="1024" y="20"/>
                    <a:pt x="997" y="48"/>
                    <a:pt x="924" y="60"/>
                  </a:cubicBezTo>
                  <a:cubicBezTo>
                    <a:pt x="840" y="69"/>
                    <a:pt x="821" y="91"/>
                    <a:pt x="736" y="92"/>
                  </a:cubicBezTo>
                  <a:cubicBezTo>
                    <a:pt x="680" y="83"/>
                    <a:pt x="567" y="77"/>
                    <a:pt x="524" y="76"/>
                  </a:cubicBezTo>
                  <a:cubicBezTo>
                    <a:pt x="468" y="80"/>
                    <a:pt x="438" y="53"/>
                    <a:pt x="380" y="68"/>
                  </a:cubicBezTo>
                  <a:cubicBezTo>
                    <a:pt x="337" y="85"/>
                    <a:pt x="330" y="164"/>
                    <a:pt x="312" y="176"/>
                  </a:cubicBezTo>
                  <a:cubicBezTo>
                    <a:pt x="300" y="183"/>
                    <a:pt x="264" y="273"/>
                    <a:pt x="252" y="280"/>
                  </a:cubicBezTo>
                  <a:cubicBezTo>
                    <a:pt x="233" y="291"/>
                    <a:pt x="182" y="352"/>
                    <a:pt x="144" y="364"/>
                  </a:cubicBezTo>
                  <a:cubicBezTo>
                    <a:pt x="92" y="403"/>
                    <a:pt x="65" y="480"/>
                    <a:pt x="0" y="480"/>
                  </a:cubicBezTo>
                </a:path>
              </a:pathLst>
            </a:custGeom>
            <a:noFill/>
            <a:ln w="12700" cap="flat">
              <a:solidFill>
                <a:schemeClr val="bg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s-ES" sz="1350">
                <a:solidFill>
                  <a:srgbClr val="000000"/>
                </a:solidFill>
                <a:latin typeface="Arial" charset="0"/>
              </a:endParaRPr>
            </a:p>
          </p:txBody>
        </p:sp>
      </p:grpSp>
      <p:sp>
        <p:nvSpPr>
          <p:cNvPr id="13" name="Text Box 34"/>
          <p:cNvSpPr txBox="1">
            <a:spLocks noChangeArrowheads="1"/>
          </p:cNvSpPr>
          <p:nvPr/>
        </p:nvSpPr>
        <p:spPr bwMode="auto">
          <a:xfrm>
            <a:off x="4205792" y="3266983"/>
            <a:ext cx="67197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sz="1050" b="1" dirty="0">
                <a:solidFill>
                  <a:srgbClr val="FFFFFF"/>
                </a:solidFill>
                <a:latin typeface="Arial" charset="0"/>
              </a:rPr>
              <a:t>10%MO</a:t>
            </a:r>
          </a:p>
        </p:txBody>
      </p:sp>
      <p:sp>
        <p:nvSpPr>
          <p:cNvPr id="14" name="Text Box 35"/>
          <p:cNvSpPr txBox="1">
            <a:spLocks noChangeArrowheads="1"/>
          </p:cNvSpPr>
          <p:nvPr/>
        </p:nvSpPr>
        <p:spPr bwMode="auto">
          <a:xfrm>
            <a:off x="4205791" y="4239091"/>
            <a:ext cx="59663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sz="1050" b="1" dirty="0">
                <a:solidFill>
                  <a:srgbClr val="FFFFFF"/>
                </a:solidFill>
                <a:latin typeface="Arial" charset="0"/>
              </a:rPr>
              <a:t>8%MO</a:t>
            </a:r>
          </a:p>
        </p:txBody>
      </p:sp>
      <p:sp>
        <p:nvSpPr>
          <p:cNvPr id="15" name="Text Box 36"/>
          <p:cNvSpPr txBox="1">
            <a:spLocks noChangeArrowheads="1"/>
          </p:cNvSpPr>
          <p:nvPr/>
        </p:nvSpPr>
        <p:spPr bwMode="auto">
          <a:xfrm>
            <a:off x="4205791" y="4887163"/>
            <a:ext cx="59663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sz="1050" b="1" dirty="0">
                <a:solidFill>
                  <a:srgbClr val="FFFFFF"/>
                </a:solidFill>
                <a:latin typeface="Arial" charset="0"/>
              </a:rPr>
              <a:t>4%MO</a:t>
            </a:r>
          </a:p>
        </p:txBody>
      </p:sp>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4526" y="1740059"/>
            <a:ext cx="2697678" cy="3579152"/>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Freeform 22"/>
          <p:cNvSpPr>
            <a:spLocks/>
          </p:cNvSpPr>
          <p:nvPr/>
        </p:nvSpPr>
        <p:spPr bwMode="auto">
          <a:xfrm rot="10800000">
            <a:off x="5288533" y="2835602"/>
            <a:ext cx="2699138" cy="161351"/>
          </a:xfrm>
          <a:custGeom>
            <a:avLst/>
            <a:gdLst>
              <a:gd name="T0" fmla="*/ 1988 w 1988"/>
              <a:gd name="T1" fmla="*/ 60 h 137"/>
              <a:gd name="T2" fmla="*/ 1696 w 1988"/>
              <a:gd name="T3" fmla="*/ 64 h 137"/>
              <a:gd name="T4" fmla="*/ 1508 w 1988"/>
              <a:gd name="T5" fmla="*/ 120 h 137"/>
              <a:gd name="T6" fmla="*/ 1364 w 1988"/>
              <a:gd name="T7" fmla="*/ 96 h 137"/>
              <a:gd name="T8" fmla="*/ 1128 w 1988"/>
              <a:gd name="T9" fmla="*/ 104 h 137"/>
              <a:gd name="T10" fmla="*/ 836 w 1988"/>
              <a:gd name="T11" fmla="*/ 108 h 137"/>
              <a:gd name="T12" fmla="*/ 692 w 1988"/>
              <a:gd name="T13" fmla="*/ 124 h 137"/>
              <a:gd name="T14" fmla="*/ 432 w 1988"/>
              <a:gd name="T15" fmla="*/ 132 h 137"/>
              <a:gd name="T16" fmla="*/ 280 w 1988"/>
              <a:gd name="T17" fmla="*/ 128 h 137"/>
              <a:gd name="T18" fmla="*/ 132 w 1988"/>
              <a:gd name="T19" fmla="*/ 100 h 137"/>
              <a:gd name="T20" fmla="*/ 0 w 1988"/>
              <a:gd name="T21"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8" h="137">
                <a:moveTo>
                  <a:pt x="1988" y="60"/>
                </a:moveTo>
                <a:cubicBezTo>
                  <a:pt x="1940" y="59"/>
                  <a:pt x="1776" y="54"/>
                  <a:pt x="1696" y="64"/>
                </a:cubicBezTo>
                <a:cubicBezTo>
                  <a:pt x="1616" y="74"/>
                  <a:pt x="1563" y="115"/>
                  <a:pt x="1508" y="120"/>
                </a:cubicBezTo>
                <a:cubicBezTo>
                  <a:pt x="1467" y="124"/>
                  <a:pt x="1406" y="93"/>
                  <a:pt x="1364" y="96"/>
                </a:cubicBezTo>
                <a:cubicBezTo>
                  <a:pt x="1240" y="104"/>
                  <a:pt x="1303" y="100"/>
                  <a:pt x="1128" y="104"/>
                </a:cubicBezTo>
                <a:cubicBezTo>
                  <a:pt x="1024" y="113"/>
                  <a:pt x="941" y="103"/>
                  <a:pt x="836" y="108"/>
                </a:cubicBezTo>
                <a:cubicBezTo>
                  <a:pt x="795" y="104"/>
                  <a:pt x="732" y="134"/>
                  <a:pt x="692" y="124"/>
                </a:cubicBezTo>
                <a:cubicBezTo>
                  <a:pt x="575" y="126"/>
                  <a:pt x="547" y="122"/>
                  <a:pt x="432" y="132"/>
                </a:cubicBezTo>
                <a:cubicBezTo>
                  <a:pt x="384" y="127"/>
                  <a:pt x="325" y="137"/>
                  <a:pt x="280" y="128"/>
                </a:cubicBezTo>
                <a:cubicBezTo>
                  <a:pt x="232" y="124"/>
                  <a:pt x="164" y="108"/>
                  <a:pt x="132" y="100"/>
                </a:cubicBezTo>
                <a:cubicBezTo>
                  <a:pt x="91" y="77"/>
                  <a:pt x="22" y="17"/>
                  <a:pt x="0" y="0"/>
                </a:cubicBezTo>
              </a:path>
            </a:pathLst>
          </a:custGeom>
          <a:noFill/>
          <a:ln w="28575" cap="flat">
            <a:solidFill>
              <a:schemeClr val="bg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s-ES" sz="1350">
              <a:solidFill>
                <a:srgbClr val="000000"/>
              </a:solidFill>
              <a:latin typeface="Arial" charset="0"/>
            </a:endParaRPr>
          </a:p>
        </p:txBody>
      </p:sp>
      <p:sp>
        <p:nvSpPr>
          <p:cNvPr id="18" name="Rectangle 17"/>
          <p:cNvSpPr>
            <a:spLocks noChangeArrowheads="1"/>
          </p:cNvSpPr>
          <p:nvPr/>
        </p:nvSpPr>
        <p:spPr bwMode="auto">
          <a:xfrm>
            <a:off x="7662176" y="2693441"/>
            <a:ext cx="243373"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0"/>
              </a:spcBef>
              <a:spcAft>
                <a:spcPct val="0"/>
              </a:spcAft>
            </a:pPr>
            <a:r>
              <a:rPr lang="es-ES" altLang="es-ES" sz="900" b="1" dirty="0">
                <a:solidFill>
                  <a:srgbClr val="FFFFFF"/>
                </a:solidFill>
                <a:latin typeface="Verdana" pitchFamily="34" charset="0"/>
                <a:cs typeface="Times New Roman" pitchFamily="18" charset="0"/>
              </a:rPr>
              <a:t>A</a:t>
            </a:r>
          </a:p>
        </p:txBody>
      </p:sp>
      <p:sp>
        <p:nvSpPr>
          <p:cNvPr id="19" name="Text Box 34"/>
          <p:cNvSpPr txBox="1">
            <a:spLocks noChangeArrowheads="1"/>
          </p:cNvSpPr>
          <p:nvPr/>
        </p:nvSpPr>
        <p:spPr bwMode="auto">
          <a:xfrm>
            <a:off x="6582055" y="2540539"/>
            <a:ext cx="70884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sz="1050" b="1" dirty="0">
                <a:solidFill>
                  <a:srgbClr val="FFFFFF"/>
                </a:solidFill>
                <a:latin typeface="Arial" charset="0"/>
              </a:rPr>
              <a:t>5,1%MO</a:t>
            </a:r>
          </a:p>
        </p:txBody>
      </p:sp>
      <p:sp>
        <p:nvSpPr>
          <p:cNvPr id="20" name="Rectangle 19"/>
          <p:cNvSpPr>
            <a:spLocks noChangeArrowheads="1"/>
          </p:cNvSpPr>
          <p:nvPr/>
        </p:nvSpPr>
        <p:spPr bwMode="auto">
          <a:xfrm>
            <a:off x="7662175" y="4048149"/>
            <a:ext cx="194055"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0"/>
              </a:spcBef>
              <a:spcAft>
                <a:spcPct val="0"/>
              </a:spcAft>
            </a:pPr>
            <a:r>
              <a:rPr lang="es-ES" altLang="es-ES" sz="900" b="1" dirty="0">
                <a:solidFill>
                  <a:srgbClr val="FFFFFF"/>
                </a:solidFill>
                <a:latin typeface="Verdana" pitchFamily="34" charset="0"/>
                <a:cs typeface="Times New Roman" pitchFamily="18" charset="0"/>
              </a:rPr>
              <a:t>BC</a:t>
            </a:r>
          </a:p>
        </p:txBody>
      </p:sp>
      <p:sp>
        <p:nvSpPr>
          <p:cNvPr id="21" name="Text Box 36"/>
          <p:cNvSpPr txBox="1">
            <a:spLocks noChangeArrowheads="1"/>
          </p:cNvSpPr>
          <p:nvPr/>
        </p:nvSpPr>
        <p:spPr bwMode="auto">
          <a:xfrm>
            <a:off x="6638102" y="4008258"/>
            <a:ext cx="70884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sz="1050" b="1" dirty="0">
                <a:solidFill>
                  <a:srgbClr val="FFFFFF"/>
                </a:solidFill>
                <a:latin typeface="Arial" charset="0"/>
              </a:rPr>
              <a:t>1,1%MO</a:t>
            </a:r>
          </a:p>
        </p:txBody>
      </p:sp>
      <p:sp>
        <p:nvSpPr>
          <p:cNvPr id="24" name="Rectángulo 23"/>
          <p:cNvSpPr/>
          <p:nvPr/>
        </p:nvSpPr>
        <p:spPr>
          <a:xfrm>
            <a:off x="8173838" y="2166326"/>
            <a:ext cx="2189339" cy="3416320"/>
          </a:xfrm>
          <a:prstGeom prst="rect">
            <a:avLst/>
          </a:prstGeom>
        </p:spPr>
        <p:txBody>
          <a:bodyPr wrap="square">
            <a:spAutoFit/>
          </a:bodyPr>
          <a:lstStyle/>
          <a:p>
            <a:pPr algn="ctr"/>
            <a:r>
              <a:rPr lang="es-ES" b="1" dirty="0">
                <a:solidFill>
                  <a:srgbClr val="000000"/>
                </a:solidFill>
                <a:latin typeface="Calibri" panose="020F0502020204030204" pitchFamily="34" charset="0"/>
              </a:rPr>
              <a:t>Los perfiles de carácter </a:t>
            </a:r>
            <a:r>
              <a:rPr lang="es-ES" b="1" dirty="0" err="1">
                <a:solidFill>
                  <a:srgbClr val="000000"/>
                </a:solidFill>
                <a:latin typeface="Calibri" panose="020F0502020204030204" pitchFamily="34" charset="0"/>
              </a:rPr>
              <a:t>isohúmico</a:t>
            </a:r>
            <a:r>
              <a:rPr lang="es-ES" b="1" dirty="0">
                <a:solidFill>
                  <a:srgbClr val="000000"/>
                </a:solidFill>
                <a:latin typeface="Calibri" panose="020F0502020204030204" pitchFamily="34" charset="0"/>
              </a:rPr>
              <a:t> son los que más contribuyen al reservorio de carbono orgánico en el suelo, además de su gran contribución a la hora de prevenir la erosión, siendo de vital importancia el  salvaguardarlos. </a:t>
            </a:r>
            <a:endParaRPr lang="es-ES" b="1" dirty="0">
              <a:solidFill>
                <a:srgbClr val="000000"/>
              </a:solidFill>
              <a:latin typeface="Arial"/>
            </a:endParaRPr>
          </a:p>
        </p:txBody>
      </p:sp>
      <p:sp>
        <p:nvSpPr>
          <p:cNvPr id="2" name="CuadroTexto 1"/>
          <p:cNvSpPr txBox="1"/>
          <p:nvPr/>
        </p:nvSpPr>
        <p:spPr>
          <a:xfrm>
            <a:off x="3342806" y="659567"/>
            <a:ext cx="5471409" cy="400110"/>
          </a:xfrm>
          <a:prstGeom prst="rect">
            <a:avLst/>
          </a:prstGeom>
          <a:solidFill>
            <a:srgbClr val="009900"/>
          </a:solidFill>
        </p:spPr>
        <p:txBody>
          <a:bodyPr wrap="square" rtlCol="0">
            <a:spAutoFit/>
          </a:bodyPr>
          <a:lstStyle/>
          <a:p>
            <a:r>
              <a:rPr lang="es-ES" sz="2000" b="1" dirty="0" smtClean="0">
                <a:solidFill>
                  <a:schemeClr val="bg1"/>
                </a:solidFill>
              </a:rPr>
              <a:t>Alta humificación. Elevado secuestro de C</a:t>
            </a:r>
            <a:endParaRPr lang="es-ES" sz="2000" b="1" dirty="0">
              <a:solidFill>
                <a:schemeClr val="bg1"/>
              </a:solidFill>
            </a:endParaRPr>
          </a:p>
        </p:txBody>
      </p:sp>
      <p:sp>
        <p:nvSpPr>
          <p:cNvPr id="23" name="10 CuadroTexto"/>
          <p:cNvSpPr txBox="1">
            <a:spLocks noChangeArrowheads="1"/>
          </p:cNvSpPr>
          <p:nvPr/>
        </p:nvSpPr>
        <p:spPr bwMode="auto">
          <a:xfrm>
            <a:off x="4278271" y="5557114"/>
            <a:ext cx="2303784" cy="461962"/>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altLang="es-ES" sz="2400" b="1" dirty="0" smtClean="0">
                <a:solidFill>
                  <a:prstClr val="white"/>
                </a:solidFill>
              </a:rPr>
              <a:t>   MOLLI</a:t>
            </a:r>
            <a:r>
              <a:rPr kumimoji="0" lang="es-ES" altLang="es-ES" sz="2400" b="1" i="0" u="none" strike="noStrike" kern="1200" cap="none" spc="0" normalizeH="0" baseline="0" noProof="0" dirty="0" smtClean="0">
                <a:ln>
                  <a:noFill/>
                </a:ln>
                <a:solidFill>
                  <a:prstClr val="white"/>
                </a:solidFill>
                <a:effectLst/>
                <a:uLnTx/>
                <a:uFillTx/>
                <a:latin typeface="Arial" charset="0"/>
                <a:ea typeface="+mn-ea"/>
                <a:cs typeface="+mn-cs"/>
              </a:rPr>
              <a:t>SOL</a:t>
            </a:r>
            <a:endParaRPr kumimoji="0" lang="es-ES" altLang="es-ES" sz="2400" b="1"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05451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animBg="1"/>
      <p:bldP spid="18" grpId="0"/>
      <p:bldP spid="19" grpId="0"/>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p:nvPr>
        </p:nvSpPr>
        <p:spPr>
          <a:xfrm>
            <a:off x="609600" y="0"/>
            <a:ext cx="11582400" cy="6890659"/>
          </a:xfrm>
        </p:spPr>
        <p:txBody>
          <a:bodyPr/>
          <a:lstStyle/>
          <a:p>
            <a:pPr algn="just"/>
            <a:r>
              <a:rPr lang="es-ES" sz="2800" b="1" dirty="0" smtClean="0">
                <a:solidFill>
                  <a:srgbClr val="009900"/>
                </a:solidFill>
              </a:rPr>
              <a:t>El </a:t>
            </a:r>
            <a:r>
              <a:rPr lang="es-ES" sz="2800" b="1" dirty="0">
                <a:solidFill>
                  <a:srgbClr val="009900"/>
                </a:solidFill>
              </a:rPr>
              <a:t>Pacto Verde Europeo, </a:t>
            </a:r>
            <a:r>
              <a:rPr lang="es-ES" sz="2800" dirty="0" smtClean="0">
                <a:solidFill>
                  <a:srgbClr val="009900"/>
                </a:solidFill>
              </a:rPr>
              <a:t>es </a:t>
            </a:r>
            <a:r>
              <a:rPr lang="es-ES" sz="2800" dirty="0">
                <a:solidFill>
                  <a:srgbClr val="009900"/>
                </a:solidFill>
              </a:rPr>
              <a:t>un paquete </a:t>
            </a:r>
            <a:r>
              <a:rPr lang="es-ES" sz="2800" b="1" dirty="0">
                <a:solidFill>
                  <a:srgbClr val="009900"/>
                </a:solidFill>
              </a:rPr>
              <a:t>de iniciativas políticas </a:t>
            </a:r>
            <a:r>
              <a:rPr lang="es-ES" sz="2800" dirty="0">
                <a:solidFill>
                  <a:srgbClr val="009900"/>
                </a:solidFill>
              </a:rPr>
              <a:t>cuyo </a:t>
            </a:r>
            <a:r>
              <a:rPr lang="es-ES" sz="2800" b="1" dirty="0">
                <a:solidFill>
                  <a:srgbClr val="009900"/>
                </a:solidFill>
              </a:rPr>
              <a:t>objetivo es situar a la UE en el camino hacia una transición ecológica,</a:t>
            </a:r>
            <a:r>
              <a:rPr lang="es-ES" sz="2800" dirty="0">
                <a:solidFill>
                  <a:srgbClr val="009900"/>
                </a:solidFill>
              </a:rPr>
              <a:t> con el </a:t>
            </a:r>
            <a:r>
              <a:rPr lang="es-ES" sz="2800" dirty="0" smtClean="0">
                <a:solidFill>
                  <a:srgbClr val="009900"/>
                </a:solidFill>
              </a:rPr>
              <a:t>fin </a:t>
            </a:r>
            <a:r>
              <a:rPr lang="es-ES" sz="2800" dirty="0">
                <a:solidFill>
                  <a:srgbClr val="009900"/>
                </a:solidFill>
              </a:rPr>
              <a:t>de </a:t>
            </a:r>
            <a:r>
              <a:rPr lang="es-ES" sz="2800" b="1" dirty="0">
                <a:solidFill>
                  <a:srgbClr val="009900"/>
                </a:solidFill>
              </a:rPr>
              <a:t>alcanzar la neutralidad </a:t>
            </a:r>
            <a:r>
              <a:rPr lang="es-ES" sz="2800" b="1" dirty="0" smtClean="0">
                <a:solidFill>
                  <a:srgbClr val="009900"/>
                </a:solidFill>
              </a:rPr>
              <a:t>climática.</a:t>
            </a:r>
            <a:r>
              <a:rPr lang="es-ES" sz="2800" dirty="0" smtClean="0">
                <a:solidFill>
                  <a:srgbClr val="009900"/>
                </a:solidFill>
              </a:rPr>
              <a:t> Fue </a:t>
            </a:r>
            <a:r>
              <a:rPr lang="es-ES" sz="2800" dirty="0">
                <a:solidFill>
                  <a:srgbClr val="009900"/>
                </a:solidFill>
              </a:rPr>
              <a:t>presentado el 11 de diciembre de 2019 por la Comisión Europea. </a:t>
            </a:r>
            <a:endParaRPr lang="es-ES" sz="2800" dirty="0" smtClean="0">
              <a:solidFill>
                <a:srgbClr val="009900"/>
              </a:solidFill>
            </a:endParaRPr>
          </a:p>
          <a:p>
            <a:pPr algn="just"/>
            <a:r>
              <a:rPr lang="es-ES" sz="2800" b="1" dirty="0" smtClean="0">
                <a:solidFill>
                  <a:srgbClr val="009900"/>
                </a:solidFill>
              </a:rPr>
              <a:t>Los </a:t>
            </a:r>
            <a:r>
              <a:rPr lang="es-ES" sz="2800" b="1" dirty="0">
                <a:solidFill>
                  <a:srgbClr val="009900"/>
                </a:solidFill>
              </a:rPr>
              <a:t>Estados de la UE </a:t>
            </a:r>
            <a:r>
              <a:rPr lang="es-ES" sz="2800" dirty="0">
                <a:solidFill>
                  <a:srgbClr val="009900"/>
                </a:solidFill>
              </a:rPr>
              <a:t>se han comprometido a </a:t>
            </a:r>
            <a:r>
              <a:rPr lang="es-ES" sz="2800" dirty="0" smtClean="0">
                <a:solidFill>
                  <a:srgbClr val="009900"/>
                </a:solidFill>
              </a:rPr>
              <a:t>lograr </a:t>
            </a:r>
            <a:r>
              <a:rPr lang="es-ES" sz="2800" dirty="0">
                <a:solidFill>
                  <a:srgbClr val="009900"/>
                </a:solidFill>
              </a:rPr>
              <a:t>los compromisos asumidos en el </a:t>
            </a:r>
            <a:r>
              <a:rPr lang="es-ES" sz="2800" b="1" dirty="0">
                <a:solidFill>
                  <a:srgbClr val="009900"/>
                </a:solidFill>
              </a:rPr>
              <a:t>marco del Acuerdo internacional de </a:t>
            </a:r>
            <a:r>
              <a:rPr lang="es-ES" sz="2800" b="1" dirty="0" smtClean="0">
                <a:solidFill>
                  <a:srgbClr val="009900"/>
                </a:solidFill>
              </a:rPr>
              <a:t>París (COP 15)</a:t>
            </a:r>
            <a:r>
              <a:rPr lang="es-ES" sz="2800" dirty="0" smtClean="0">
                <a:solidFill>
                  <a:srgbClr val="009900"/>
                </a:solidFill>
              </a:rPr>
              <a:t>. </a:t>
            </a:r>
          </a:p>
          <a:p>
            <a:pPr algn="just"/>
            <a:r>
              <a:rPr lang="es-ES" sz="2800" b="1" dirty="0" smtClean="0">
                <a:solidFill>
                  <a:srgbClr val="009900"/>
                </a:solidFill>
              </a:rPr>
              <a:t>Recoge </a:t>
            </a:r>
            <a:r>
              <a:rPr lang="es-ES" sz="2800" b="1" dirty="0">
                <a:solidFill>
                  <a:srgbClr val="009900"/>
                </a:solidFill>
              </a:rPr>
              <a:t>medidas de control</a:t>
            </a:r>
            <a:r>
              <a:rPr lang="es-ES" sz="2800" dirty="0">
                <a:solidFill>
                  <a:srgbClr val="009900"/>
                </a:solidFill>
              </a:rPr>
              <a:t> de polución, políticas sociales y acciones contra el cambio climático, leyes de sostenibilidad, reducción de las emisiones de gas, eficiencia energética, economía circular y economía verde.</a:t>
            </a:r>
            <a:r>
              <a:rPr lang="es-ES" sz="2800" dirty="0"/>
              <a:t> </a:t>
            </a:r>
            <a:endParaRPr lang="es-ES" sz="2800" dirty="0" smtClean="0"/>
          </a:p>
          <a:p>
            <a:pPr algn="just"/>
            <a:endParaRPr lang="es-ES" sz="2800" dirty="0"/>
          </a:p>
          <a:p>
            <a:pPr algn="just"/>
            <a:r>
              <a:rPr lang="es-ES" sz="2800" b="1" dirty="0" smtClean="0">
                <a:solidFill>
                  <a:srgbClr val="009900"/>
                </a:solidFill>
              </a:rPr>
              <a:t>El </a:t>
            </a:r>
            <a:r>
              <a:rPr lang="es-ES" sz="2800" b="1" dirty="0">
                <a:solidFill>
                  <a:srgbClr val="009900"/>
                </a:solidFill>
              </a:rPr>
              <a:t>Pacto Verde Europeo es la estrategia de la UE para alcanzar el objetivo para 2050.</a:t>
            </a:r>
          </a:p>
          <a:p>
            <a:endParaRPr lang="es-ES" dirty="0">
              <a:solidFill>
                <a:srgbClr val="009900"/>
              </a:solidFill>
            </a:endParaRPr>
          </a:p>
          <a:p>
            <a:pPr marL="0" indent="0">
              <a:buNone/>
            </a:pPr>
            <a:endParaRPr lang="es-ES" dirty="0">
              <a:solidFill>
                <a:srgbClr val="009900"/>
              </a:solidFill>
            </a:endParaRPr>
          </a:p>
        </p:txBody>
      </p:sp>
    </p:spTree>
    <p:extLst>
      <p:ext uri="{BB962C8B-B14F-4D97-AF65-F5344CB8AC3E}">
        <p14:creationId xmlns:p14="http://schemas.microsoft.com/office/powerpoint/2010/main" val="2577762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8 Imagen"/>
          <p:cNvPicPr/>
          <p:nvPr/>
        </p:nvPicPr>
        <p:blipFill>
          <a:blip r:embed="rId2">
            <a:extLst>
              <a:ext uri="{28A0092B-C50C-407E-A947-70E740481C1C}">
                <a14:useLocalDpi xmlns:a14="http://schemas.microsoft.com/office/drawing/2010/main" val="0"/>
              </a:ext>
            </a:extLst>
          </a:blip>
          <a:stretch>
            <a:fillRect/>
          </a:stretch>
        </p:blipFill>
        <p:spPr>
          <a:xfrm>
            <a:off x="9221363" y="3229190"/>
            <a:ext cx="2649985" cy="354794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4" name="Rectángulo 3"/>
          <p:cNvSpPr/>
          <p:nvPr/>
        </p:nvSpPr>
        <p:spPr>
          <a:xfrm>
            <a:off x="2824901" y="2334596"/>
            <a:ext cx="6096000" cy="2706895"/>
          </a:xfrm>
          <a:prstGeom prst="rect">
            <a:avLst/>
          </a:prstGeom>
          <a:ln>
            <a:solidFill>
              <a:srgbClr val="000000"/>
            </a:solidFill>
          </a:ln>
        </p:spPr>
        <p:txBody>
          <a:bodyPr wrap="square">
            <a:spAutoFit/>
          </a:bodyPr>
          <a:lstStyle/>
          <a:p>
            <a:pPr marL="285750" indent="-285750" algn="just">
              <a:lnSpc>
                <a:spcPct val="115000"/>
              </a:lnSpc>
              <a:spcAft>
                <a:spcPts val="600"/>
              </a:spcAft>
              <a:buFont typeface="Arial" panose="020B0604020202020204" pitchFamily="34" charset="0"/>
              <a:buChar char="•"/>
            </a:pPr>
            <a:r>
              <a:rPr lang="es-ES" b="1" dirty="0">
                <a:solidFill>
                  <a:srgbClr val="000000"/>
                </a:solidFill>
                <a:latin typeface="Arial"/>
                <a:ea typeface="Palatino Linotype" panose="02040502050505030304" pitchFamily="18" charset="0"/>
                <a:cs typeface="Times New Roman" panose="02020603050405020304" pitchFamily="18" charset="0"/>
              </a:rPr>
              <a:t>material de origen </a:t>
            </a:r>
            <a:r>
              <a:rPr lang="es-ES" dirty="0">
                <a:solidFill>
                  <a:srgbClr val="000000"/>
                </a:solidFill>
                <a:latin typeface="Arial"/>
                <a:ea typeface="Palatino Linotype" panose="02040502050505030304" pitchFamily="18" charset="0"/>
                <a:cs typeface="Times New Roman" panose="02020603050405020304" pitchFamily="18" charset="0"/>
              </a:rPr>
              <a:t>poco consolidado conglomerados, depósitos aluviales, areniscas, o arenas; </a:t>
            </a:r>
          </a:p>
          <a:p>
            <a:pPr marL="285750" indent="-285750" algn="just">
              <a:lnSpc>
                <a:spcPct val="115000"/>
              </a:lnSpc>
              <a:spcAft>
                <a:spcPts val="600"/>
              </a:spcAft>
              <a:buFont typeface="Arial" panose="020B0604020202020204" pitchFamily="34" charset="0"/>
              <a:buChar char="•"/>
            </a:pPr>
            <a:r>
              <a:rPr lang="es-ES" dirty="0">
                <a:solidFill>
                  <a:srgbClr val="000000"/>
                </a:solidFill>
                <a:latin typeface="Arial"/>
                <a:ea typeface="Palatino Linotype" panose="02040502050505030304" pitchFamily="18" charset="0"/>
                <a:cs typeface="Times New Roman" panose="02020603050405020304" pitchFamily="18" charset="0"/>
              </a:rPr>
              <a:t>un alto </a:t>
            </a:r>
            <a:r>
              <a:rPr lang="es-ES" b="1" dirty="0">
                <a:solidFill>
                  <a:srgbClr val="FF0000"/>
                </a:solidFill>
                <a:latin typeface="Arial"/>
                <a:ea typeface="Palatino Linotype" panose="02040502050505030304" pitchFamily="18" charset="0"/>
                <a:cs typeface="Times New Roman" panose="02020603050405020304" pitchFamily="18" charset="0"/>
              </a:rPr>
              <a:t>contenido en carbonatos</a:t>
            </a:r>
            <a:r>
              <a:rPr lang="es-ES" dirty="0">
                <a:solidFill>
                  <a:srgbClr val="000000"/>
                </a:solidFill>
                <a:latin typeface="Arial"/>
                <a:ea typeface="Palatino Linotype" panose="02040502050505030304" pitchFamily="18" charset="0"/>
                <a:cs typeface="Times New Roman" panose="02020603050405020304" pitchFamily="18" charset="0"/>
              </a:rPr>
              <a:t>, </a:t>
            </a:r>
          </a:p>
          <a:p>
            <a:pPr marL="285750" indent="-285750" algn="just">
              <a:lnSpc>
                <a:spcPct val="115000"/>
              </a:lnSpc>
              <a:spcAft>
                <a:spcPts val="600"/>
              </a:spcAft>
              <a:buFont typeface="Arial" panose="020B0604020202020204" pitchFamily="34" charset="0"/>
              <a:buChar char="•"/>
            </a:pPr>
            <a:r>
              <a:rPr lang="es-ES" dirty="0">
                <a:solidFill>
                  <a:srgbClr val="000000"/>
                </a:solidFill>
                <a:latin typeface="Arial"/>
                <a:ea typeface="Palatino Linotype" panose="02040502050505030304" pitchFamily="18" charset="0"/>
                <a:cs typeface="Times New Roman" panose="02020603050405020304" pitchFamily="18" charset="0"/>
              </a:rPr>
              <a:t>un contenido en </a:t>
            </a:r>
            <a:r>
              <a:rPr lang="es-ES" b="1" dirty="0">
                <a:solidFill>
                  <a:srgbClr val="000000"/>
                </a:solidFill>
                <a:latin typeface="Arial"/>
                <a:ea typeface="Palatino Linotype" panose="02040502050505030304" pitchFamily="18" charset="0"/>
                <a:cs typeface="Times New Roman" panose="02020603050405020304" pitchFamily="18" charset="0"/>
              </a:rPr>
              <a:t>materia orgánica </a:t>
            </a:r>
            <a:r>
              <a:rPr lang="es-ES" dirty="0">
                <a:solidFill>
                  <a:srgbClr val="000000"/>
                </a:solidFill>
                <a:latin typeface="Arial"/>
                <a:ea typeface="Palatino Linotype" panose="02040502050505030304" pitchFamily="18" charset="0"/>
                <a:cs typeface="Times New Roman" panose="02020603050405020304" pitchFamily="18" charset="0"/>
              </a:rPr>
              <a:t>bajo;</a:t>
            </a:r>
          </a:p>
          <a:p>
            <a:pPr marL="285750" indent="-285750" algn="just">
              <a:lnSpc>
                <a:spcPct val="115000"/>
              </a:lnSpc>
              <a:spcAft>
                <a:spcPts val="600"/>
              </a:spcAft>
              <a:buFont typeface="Arial" panose="020B0604020202020204" pitchFamily="34" charset="0"/>
              <a:buChar char="•"/>
            </a:pPr>
            <a:r>
              <a:rPr lang="es-ES" dirty="0">
                <a:solidFill>
                  <a:srgbClr val="000000"/>
                </a:solidFill>
                <a:latin typeface="Arial"/>
                <a:ea typeface="Palatino Linotype" panose="02040502050505030304" pitchFamily="18" charset="0"/>
                <a:cs typeface="Times New Roman" panose="02020603050405020304" pitchFamily="18" charset="0"/>
              </a:rPr>
              <a:t>un </a:t>
            </a:r>
            <a:r>
              <a:rPr lang="es-ES" b="1" dirty="0">
                <a:solidFill>
                  <a:srgbClr val="FF0000"/>
                </a:solidFill>
                <a:latin typeface="Arial"/>
                <a:ea typeface="Palatino Linotype" panose="02040502050505030304" pitchFamily="18" charset="0"/>
                <a:cs typeface="Times New Roman" panose="02020603050405020304" pitchFamily="18" charset="0"/>
              </a:rPr>
              <a:t>espesor</a:t>
            </a:r>
            <a:r>
              <a:rPr lang="es-ES" dirty="0">
                <a:solidFill>
                  <a:srgbClr val="FF0000"/>
                </a:solidFill>
                <a:latin typeface="Arial"/>
                <a:ea typeface="Palatino Linotype" panose="02040502050505030304" pitchFamily="18" charset="0"/>
                <a:cs typeface="Times New Roman" panose="02020603050405020304" pitchFamily="18" charset="0"/>
              </a:rPr>
              <a:t> </a:t>
            </a:r>
            <a:r>
              <a:rPr lang="es-ES" dirty="0">
                <a:solidFill>
                  <a:srgbClr val="000000"/>
                </a:solidFill>
                <a:latin typeface="Arial"/>
                <a:ea typeface="Palatino Linotype" panose="02040502050505030304" pitchFamily="18" charset="0"/>
                <a:cs typeface="Times New Roman" panose="02020603050405020304" pitchFamily="18" charset="0"/>
              </a:rPr>
              <a:t>por debajo de los 20 cm. </a:t>
            </a:r>
          </a:p>
          <a:p>
            <a:pPr marL="285750" indent="-285750" algn="just">
              <a:lnSpc>
                <a:spcPct val="115000"/>
              </a:lnSpc>
              <a:spcAft>
                <a:spcPts val="600"/>
              </a:spcAft>
              <a:buFont typeface="Arial" panose="020B0604020202020204" pitchFamily="34" charset="0"/>
              <a:buChar char="•"/>
            </a:pPr>
            <a:r>
              <a:rPr lang="es-ES" dirty="0">
                <a:solidFill>
                  <a:srgbClr val="000000"/>
                </a:solidFill>
                <a:latin typeface="Arial"/>
                <a:ea typeface="Palatino Linotype" panose="02040502050505030304" pitchFamily="18" charset="0"/>
                <a:cs typeface="Times New Roman" panose="02020603050405020304" pitchFamily="18" charset="0"/>
              </a:rPr>
              <a:t>la </a:t>
            </a:r>
            <a:r>
              <a:rPr lang="es-ES" b="1" dirty="0">
                <a:solidFill>
                  <a:srgbClr val="000000"/>
                </a:solidFill>
                <a:latin typeface="Arial"/>
                <a:ea typeface="Palatino Linotype" panose="02040502050505030304" pitchFamily="18" charset="0"/>
                <a:cs typeface="Times New Roman" panose="02020603050405020304" pitchFamily="18" charset="0"/>
              </a:rPr>
              <a:t>altitud</a:t>
            </a:r>
            <a:r>
              <a:rPr lang="es-ES" dirty="0">
                <a:solidFill>
                  <a:srgbClr val="000000"/>
                </a:solidFill>
                <a:latin typeface="Arial"/>
                <a:ea typeface="Palatino Linotype" panose="02040502050505030304" pitchFamily="18" charset="0"/>
                <a:cs typeface="Times New Roman" panose="02020603050405020304" pitchFamily="18" charset="0"/>
              </a:rPr>
              <a:t> que no supere los 1000msnm, y</a:t>
            </a:r>
          </a:p>
          <a:p>
            <a:pPr marL="285750" indent="-285750" algn="just">
              <a:lnSpc>
                <a:spcPct val="115000"/>
              </a:lnSpc>
              <a:spcAft>
                <a:spcPts val="600"/>
              </a:spcAft>
              <a:buFont typeface="Arial" panose="020B0604020202020204" pitchFamily="34" charset="0"/>
              <a:buChar char="•"/>
            </a:pPr>
            <a:r>
              <a:rPr lang="es-ES" dirty="0">
                <a:solidFill>
                  <a:srgbClr val="000000"/>
                </a:solidFill>
                <a:latin typeface="Arial"/>
                <a:ea typeface="Palatino Linotype" panose="02040502050505030304" pitchFamily="18" charset="0"/>
                <a:cs typeface="Times New Roman" panose="02020603050405020304" pitchFamily="18" charset="0"/>
              </a:rPr>
              <a:t> las </a:t>
            </a:r>
            <a:r>
              <a:rPr lang="es-ES" b="1" dirty="0">
                <a:solidFill>
                  <a:srgbClr val="FF0000"/>
                </a:solidFill>
                <a:latin typeface="Arial"/>
                <a:ea typeface="Palatino Linotype" panose="02040502050505030304" pitchFamily="18" charset="0"/>
                <a:cs typeface="Times New Roman" panose="02020603050405020304" pitchFamily="18" charset="0"/>
              </a:rPr>
              <a:t>orientaciones</a:t>
            </a:r>
            <a:r>
              <a:rPr lang="es-ES" dirty="0">
                <a:solidFill>
                  <a:srgbClr val="000000"/>
                </a:solidFill>
                <a:latin typeface="Arial"/>
                <a:ea typeface="Palatino Linotype" panose="02040502050505030304" pitchFamily="18" charset="0"/>
                <a:cs typeface="Times New Roman" panose="02020603050405020304" pitchFamily="18" charset="0"/>
              </a:rPr>
              <a:t> sur</a:t>
            </a:r>
            <a:endParaRPr lang="es-ES" dirty="0">
              <a:solidFill>
                <a:srgbClr val="000000"/>
              </a:solidFill>
              <a:latin typeface="Arial"/>
            </a:endParaRPr>
          </a:p>
        </p:txBody>
      </p:sp>
      <p:pic>
        <p:nvPicPr>
          <p:cNvPr id="5" name="14 Imagen"/>
          <p:cNvPicPr/>
          <p:nvPr/>
        </p:nvPicPr>
        <p:blipFill rotWithShape="1">
          <a:blip r:embed="rId3">
            <a:extLst>
              <a:ext uri="{28A0092B-C50C-407E-A947-70E740481C1C}">
                <a14:useLocalDpi xmlns:a14="http://schemas.microsoft.com/office/drawing/2010/main" val="0"/>
              </a:ext>
            </a:extLst>
          </a:blip>
          <a:srcRect t="5280"/>
          <a:stretch/>
        </p:blipFill>
        <p:spPr bwMode="auto">
          <a:xfrm>
            <a:off x="335143" y="3155795"/>
            <a:ext cx="2189296" cy="354882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1036 Cuadro de texto"/>
          <p:cNvSpPr txBox="1"/>
          <p:nvPr/>
        </p:nvSpPr>
        <p:spPr>
          <a:xfrm>
            <a:off x="2693335" y="5601534"/>
            <a:ext cx="2530197" cy="738664"/>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1000"/>
              </a:spcAft>
            </a:pPr>
            <a:r>
              <a:rPr lang="ca-ES" sz="1600" b="1" dirty="0">
                <a:solidFill>
                  <a:srgbClr val="404040"/>
                </a:solidFill>
                <a:latin typeface="Arial"/>
                <a:ea typeface="Calibri"/>
              </a:rPr>
              <a:t>PINS </a:t>
            </a:r>
            <a:r>
              <a:rPr lang="ca-ES" sz="1600" i="1" dirty="0">
                <a:solidFill>
                  <a:srgbClr val="404040"/>
                </a:solidFill>
                <a:latin typeface="Arial"/>
                <a:ea typeface="Calibri"/>
              </a:rPr>
              <a:t>MAS DE </a:t>
            </a:r>
            <a:r>
              <a:rPr lang="ca-ES" sz="1600" i="1" dirty="0" smtClean="0">
                <a:solidFill>
                  <a:srgbClr val="404040"/>
                </a:solidFill>
                <a:latin typeface="Arial"/>
                <a:ea typeface="Calibri"/>
              </a:rPr>
              <a:t>BORRÀS</a:t>
            </a:r>
            <a:r>
              <a:rPr lang="ca-ES" sz="1600" b="1" dirty="0" smtClean="0">
                <a:solidFill>
                  <a:srgbClr val="404040"/>
                </a:solidFill>
                <a:latin typeface="Arial"/>
                <a:ea typeface="Calibri"/>
              </a:rPr>
              <a:t>                  </a:t>
            </a:r>
            <a:r>
              <a:rPr lang="ca-ES" sz="1600" b="1" dirty="0" err="1">
                <a:solidFill>
                  <a:srgbClr val="404040"/>
                </a:solidFill>
                <a:latin typeface="Arial"/>
                <a:ea typeface="Calibri"/>
              </a:rPr>
              <a:t>Regosol</a:t>
            </a:r>
            <a:r>
              <a:rPr lang="ca-ES" sz="1600" b="1" dirty="0">
                <a:solidFill>
                  <a:srgbClr val="404040"/>
                </a:solidFill>
                <a:latin typeface="Arial"/>
                <a:ea typeface="Calibri"/>
              </a:rPr>
              <a:t> </a:t>
            </a:r>
            <a:r>
              <a:rPr lang="ca-ES" sz="1600" b="1" dirty="0" err="1">
                <a:solidFill>
                  <a:srgbClr val="404040"/>
                </a:solidFill>
                <a:latin typeface="Arial"/>
                <a:ea typeface="Calibri"/>
              </a:rPr>
              <a:t>calcárico</a:t>
            </a:r>
            <a:r>
              <a:rPr lang="ca-ES" sz="1600" b="1" dirty="0">
                <a:solidFill>
                  <a:srgbClr val="404040"/>
                </a:solidFill>
                <a:latin typeface="Arial"/>
                <a:ea typeface="Calibri"/>
              </a:rPr>
              <a:t>                                   </a:t>
            </a:r>
            <a:r>
              <a:rPr lang="ca-ES" sz="1600" b="1" dirty="0" err="1">
                <a:solidFill>
                  <a:srgbClr val="404040"/>
                </a:solidFill>
                <a:latin typeface="Arial"/>
                <a:ea typeface="Calibri"/>
              </a:rPr>
              <a:t>Baja</a:t>
            </a:r>
            <a:r>
              <a:rPr lang="ca-ES" sz="1600" b="1" dirty="0">
                <a:solidFill>
                  <a:srgbClr val="404040"/>
                </a:solidFill>
                <a:latin typeface="Arial"/>
                <a:ea typeface="Calibri"/>
              </a:rPr>
              <a:t> </a:t>
            </a:r>
            <a:r>
              <a:rPr lang="ca-ES" sz="1600" b="1" dirty="0" err="1">
                <a:solidFill>
                  <a:srgbClr val="404040"/>
                </a:solidFill>
                <a:latin typeface="Arial"/>
                <a:ea typeface="Calibri"/>
              </a:rPr>
              <a:t>Humificación</a:t>
            </a:r>
            <a:endParaRPr lang="ca-ES" sz="1600" b="1" dirty="0">
              <a:solidFill>
                <a:srgbClr val="4F81BD"/>
              </a:solidFill>
              <a:latin typeface="Arial"/>
              <a:ea typeface="Calibri"/>
            </a:endParaRPr>
          </a:p>
        </p:txBody>
      </p:sp>
      <p:sp>
        <p:nvSpPr>
          <p:cNvPr id="7" name="1048 Cuadro de texto"/>
          <p:cNvSpPr txBox="1"/>
          <p:nvPr/>
        </p:nvSpPr>
        <p:spPr>
          <a:xfrm>
            <a:off x="6681711" y="5601534"/>
            <a:ext cx="2752263" cy="738664"/>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1000"/>
              </a:spcAft>
            </a:pPr>
            <a:r>
              <a:rPr lang="ca-ES" sz="1600" b="1" dirty="0">
                <a:solidFill>
                  <a:srgbClr val="404040"/>
                </a:solidFill>
                <a:latin typeface="Arial"/>
                <a:ea typeface="Calibri"/>
              </a:rPr>
              <a:t>PINS </a:t>
            </a:r>
            <a:r>
              <a:rPr lang="ca-ES" sz="1600" i="1" dirty="0">
                <a:solidFill>
                  <a:srgbClr val="404040"/>
                </a:solidFill>
                <a:latin typeface="Arial"/>
                <a:ea typeface="Calibri"/>
              </a:rPr>
              <a:t>SORITA</a:t>
            </a:r>
            <a:r>
              <a:rPr lang="ca-ES" sz="1600" b="1" dirty="0">
                <a:solidFill>
                  <a:srgbClr val="404040"/>
                </a:solidFill>
                <a:latin typeface="Arial"/>
                <a:ea typeface="Calibri"/>
              </a:rPr>
              <a:t>                                   </a:t>
            </a:r>
            <a:r>
              <a:rPr lang="ca-ES" sz="1600" b="1" dirty="0" err="1">
                <a:solidFill>
                  <a:srgbClr val="404040"/>
                </a:solidFill>
                <a:latin typeface="Arial"/>
                <a:ea typeface="Calibri"/>
              </a:rPr>
              <a:t>Cambisol</a:t>
            </a:r>
            <a:r>
              <a:rPr lang="ca-ES" sz="1600" b="1" dirty="0">
                <a:solidFill>
                  <a:srgbClr val="404040"/>
                </a:solidFill>
                <a:latin typeface="Arial"/>
                <a:ea typeface="Calibri"/>
              </a:rPr>
              <a:t> </a:t>
            </a:r>
            <a:r>
              <a:rPr lang="ca-ES" sz="1600" b="1" dirty="0" err="1">
                <a:solidFill>
                  <a:srgbClr val="404040"/>
                </a:solidFill>
                <a:latin typeface="Arial"/>
                <a:ea typeface="Calibri"/>
              </a:rPr>
              <a:t>calcárico</a:t>
            </a:r>
            <a:r>
              <a:rPr lang="ca-ES" sz="1600" b="1" dirty="0">
                <a:solidFill>
                  <a:srgbClr val="404040"/>
                </a:solidFill>
                <a:latin typeface="Arial"/>
                <a:ea typeface="Calibri"/>
              </a:rPr>
              <a:t>                                 </a:t>
            </a:r>
            <a:r>
              <a:rPr lang="ca-ES" sz="1600" b="1" dirty="0" err="1">
                <a:solidFill>
                  <a:srgbClr val="404040"/>
                </a:solidFill>
                <a:latin typeface="Arial"/>
                <a:ea typeface="Calibri"/>
              </a:rPr>
              <a:t>Baja</a:t>
            </a:r>
            <a:r>
              <a:rPr lang="ca-ES" sz="1600" b="1" dirty="0">
                <a:solidFill>
                  <a:srgbClr val="404040"/>
                </a:solidFill>
                <a:latin typeface="Arial"/>
                <a:ea typeface="Calibri"/>
              </a:rPr>
              <a:t> </a:t>
            </a:r>
            <a:r>
              <a:rPr lang="ca-ES" sz="1600" b="1" dirty="0" err="1">
                <a:solidFill>
                  <a:srgbClr val="404040"/>
                </a:solidFill>
                <a:latin typeface="Arial"/>
                <a:ea typeface="Calibri"/>
              </a:rPr>
              <a:t>Humificación</a:t>
            </a:r>
            <a:endParaRPr lang="ca-ES" sz="1600" b="1" dirty="0">
              <a:solidFill>
                <a:srgbClr val="4F81BD"/>
              </a:solidFill>
              <a:latin typeface="Arial"/>
              <a:ea typeface="Calibri"/>
            </a:endParaRPr>
          </a:p>
        </p:txBody>
      </p:sp>
      <p:sp>
        <p:nvSpPr>
          <p:cNvPr id="9" name="CuadroTexto 8"/>
          <p:cNvSpPr txBox="1"/>
          <p:nvPr/>
        </p:nvSpPr>
        <p:spPr>
          <a:xfrm>
            <a:off x="3282845" y="359339"/>
            <a:ext cx="5471409" cy="400110"/>
          </a:xfrm>
          <a:prstGeom prst="rect">
            <a:avLst/>
          </a:prstGeom>
          <a:solidFill>
            <a:srgbClr val="009900"/>
          </a:solidFill>
        </p:spPr>
        <p:txBody>
          <a:bodyPr wrap="square" rtlCol="0">
            <a:spAutoFit/>
          </a:bodyPr>
          <a:lstStyle/>
          <a:p>
            <a:r>
              <a:rPr lang="es-ES" sz="2000" b="1" dirty="0" smtClean="0">
                <a:solidFill>
                  <a:schemeClr val="bg1"/>
                </a:solidFill>
              </a:rPr>
              <a:t>Baja humificación. Escaso secuestro de C</a:t>
            </a:r>
            <a:endParaRPr lang="es-ES" sz="2000" b="1" dirty="0">
              <a:solidFill>
                <a:schemeClr val="bg1"/>
              </a:solidFill>
            </a:endParaRPr>
          </a:p>
        </p:txBody>
      </p:sp>
    </p:spTree>
    <p:extLst>
      <p:ext uri="{BB962C8B-B14F-4D97-AF65-F5344CB8AC3E}">
        <p14:creationId xmlns:p14="http://schemas.microsoft.com/office/powerpoint/2010/main" val="202097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29 Grupo"/>
          <p:cNvGrpSpPr>
            <a:grpSpLocks/>
          </p:cNvGrpSpPr>
          <p:nvPr/>
        </p:nvGrpSpPr>
        <p:grpSpPr bwMode="auto">
          <a:xfrm>
            <a:off x="1524000" y="3068639"/>
            <a:ext cx="9144000" cy="3521075"/>
            <a:chOff x="984390" y="2638698"/>
            <a:chExt cx="7148039" cy="1333470"/>
          </a:xfrm>
        </p:grpSpPr>
        <p:pic>
          <p:nvPicPr>
            <p:cNvPr id="149525" name="Picture 4" descr="dia22008SMOS"/>
            <p:cNvPicPr>
              <a:picLocks noChangeAspect="1" noChangeArrowheads="1"/>
            </p:cNvPicPr>
            <p:nvPr/>
          </p:nvPicPr>
          <p:blipFill>
            <a:blip r:embed="rId3">
              <a:extLst>
                <a:ext uri="{28A0092B-C50C-407E-A947-70E740481C1C}">
                  <a14:useLocalDpi xmlns:a14="http://schemas.microsoft.com/office/drawing/2010/main" val="0"/>
                </a:ext>
              </a:extLst>
            </a:blip>
            <a:srcRect r="33308"/>
            <a:stretch>
              <a:fillRect/>
            </a:stretch>
          </p:blipFill>
          <p:spPr bwMode="auto">
            <a:xfrm>
              <a:off x="1837407" y="2678418"/>
              <a:ext cx="861171" cy="52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26" name="Picture 5" descr="dia12008SMOS"/>
            <p:cNvPicPr>
              <a:picLocks noChangeAspect="1" noChangeArrowheads="1"/>
            </p:cNvPicPr>
            <p:nvPr/>
          </p:nvPicPr>
          <p:blipFill>
            <a:blip r:embed="rId4">
              <a:extLst>
                <a:ext uri="{28A0092B-C50C-407E-A947-70E740481C1C}">
                  <a14:useLocalDpi xmlns:a14="http://schemas.microsoft.com/office/drawing/2010/main" val="0"/>
                </a:ext>
              </a:extLst>
            </a:blip>
            <a:srcRect r="33981"/>
            <a:stretch>
              <a:fillRect/>
            </a:stretch>
          </p:blipFill>
          <p:spPr bwMode="auto">
            <a:xfrm>
              <a:off x="984390" y="2678418"/>
              <a:ext cx="853017" cy="52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27" name="Picture 6" descr="dia42008SMOS"/>
            <p:cNvPicPr>
              <a:picLocks noChangeAspect="1" noChangeArrowheads="1"/>
            </p:cNvPicPr>
            <p:nvPr/>
          </p:nvPicPr>
          <p:blipFill>
            <a:blip r:embed="rId5">
              <a:extLst>
                <a:ext uri="{28A0092B-C50C-407E-A947-70E740481C1C}">
                  <a14:useLocalDpi xmlns:a14="http://schemas.microsoft.com/office/drawing/2010/main" val="0"/>
                </a:ext>
              </a:extLst>
            </a:blip>
            <a:srcRect r="33308"/>
            <a:stretch>
              <a:fillRect/>
            </a:stretch>
          </p:blipFill>
          <p:spPr bwMode="auto">
            <a:xfrm>
              <a:off x="1832877" y="3201442"/>
              <a:ext cx="863890" cy="52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28" name="Picture 7" descr="dia32008SMOS"/>
            <p:cNvPicPr>
              <a:picLocks noChangeAspect="1" noChangeArrowheads="1"/>
            </p:cNvPicPr>
            <p:nvPr/>
          </p:nvPicPr>
          <p:blipFill>
            <a:blip r:embed="rId6">
              <a:extLst>
                <a:ext uri="{28A0092B-C50C-407E-A947-70E740481C1C}">
                  <a14:useLocalDpi xmlns:a14="http://schemas.microsoft.com/office/drawing/2010/main" val="0"/>
                </a:ext>
              </a:extLst>
            </a:blip>
            <a:srcRect r="33308"/>
            <a:stretch>
              <a:fillRect/>
            </a:stretch>
          </p:blipFill>
          <p:spPr bwMode="auto">
            <a:xfrm>
              <a:off x="984390" y="3201442"/>
              <a:ext cx="861171" cy="52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29" name="Picture 8" descr="dia12009SMOS"/>
            <p:cNvPicPr>
              <a:picLocks noChangeAspect="1" noChangeArrowheads="1"/>
            </p:cNvPicPr>
            <p:nvPr/>
          </p:nvPicPr>
          <p:blipFill>
            <a:blip r:embed="rId7">
              <a:extLst>
                <a:ext uri="{28A0092B-C50C-407E-A947-70E740481C1C}">
                  <a14:useLocalDpi xmlns:a14="http://schemas.microsoft.com/office/drawing/2010/main" val="0"/>
                </a:ext>
              </a:extLst>
            </a:blip>
            <a:srcRect l="3520" t="1993" r="62112" b="2853"/>
            <a:stretch>
              <a:fillRect/>
            </a:stretch>
          </p:blipFill>
          <p:spPr bwMode="auto">
            <a:xfrm>
              <a:off x="2715793" y="2649717"/>
              <a:ext cx="964911" cy="10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30" name="Picture 9" descr="dia32009SMOS"/>
            <p:cNvPicPr>
              <a:picLocks noChangeAspect="1" noChangeArrowheads="1"/>
            </p:cNvPicPr>
            <p:nvPr/>
          </p:nvPicPr>
          <p:blipFill>
            <a:blip r:embed="rId8">
              <a:extLst>
                <a:ext uri="{28A0092B-C50C-407E-A947-70E740481C1C}">
                  <a14:useLocalDpi xmlns:a14="http://schemas.microsoft.com/office/drawing/2010/main" val="0"/>
                </a:ext>
              </a:extLst>
            </a:blip>
            <a:srcRect l="3537" t="1997" r="62105" b="2855"/>
            <a:stretch>
              <a:fillRect/>
            </a:stretch>
          </p:blipFill>
          <p:spPr bwMode="auto">
            <a:xfrm>
              <a:off x="4673701" y="2649717"/>
              <a:ext cx="963099" cy="10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31" name="Picture 10" descr="dia22009SMOS"/>
            <p:cNvPicPr>
              <a:picLocks noChangeAspect="1" noChangeArrowheads="1"/>
            </p:cNvPicPr>
            <p:nvPr/>
          </p:nvPicPr>
          <p:blipFill>
            <a:blip r:embed="rId9">
              <a:extLst>
                <a:ext uri="{28A0092B-C50C-407E-A947-70E740481C1C}">
                  <a14:useLocalDpi xmlns:a14="http://schemas.microsoft.com/office/drawing/2010/main" val="0"/>
                </a:ext>
              </a:extLst>
            </a:blip>
            <a:srcRect l="3537" t="1997" r="62105" b="2855"/>
            <a:stretch>
              <a:fillRect/>
            </a:stretch>
          </p:blipFill>
          <p:spPr bwMode="auto">
            <a:xfrm>
              <a:off x="3689311" y="2649717"/>
              <a:ext cx="965364" cy="10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32" name="Picture 11" descr="dia12010SMOS"/>
            <p:cNvPicPr>
              <a:picLocks noChangeAspect="1" noChangeArrowheads="1"/>
            </p:cNvPicPr>
            <p:nvPr/>
          </p:nvPicPr>
          <p:blipFill>
            <a:blip r:embed="rId10">
              <a:extLst>
                <a:ext uri="{28A0092B-C50C-407E-A947-70E740481C1C}">
                  <a14:useLocalDpi xmlns:a14="http://schemas.microsoft.com/office/drawing/2010/main" val="0"/>
                </a:ext>
              </a:extLst>
            </a:blip>
            <a:srcRect l="2020" t="3806" r="18491" b="4852"/>
            <a:stretch>
              <a:fillRect/>
            </a:stretch>
          </p:blipFill>
          <p:spPr bwMode="auto">
            <a:xfrm>
              <a:off x="5742350" y="2641004"/>
              <a:ext cx="1191869" cy="54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33" name="Picture 12" descr="dia22010SMOS"/>
            <p:cNvPicPr>
              <a:picLocks noChangeAspect="1" noChangeArrowheads="1"/>
            </p:cNvPicPr>
            <p:nvPr/>
          </p:nvPicPr>
          <p:blipFill>
            <a:blip r:embed="rId11">
              <a:extLst>
                <a:ext uri="{28A0092B-C50C-407E-A947-70E740481C1C}">
                  <a14:useLocalDpi xmlns:a14="http://schemas.microsoft.com/office/drawing/2010/main" val="0"/>
                </a:ext>
              </a:extLst>
            </a:blip>
            <a:srcRect l="2020" t="3806" r="18491" b="4852"/>
            <a:stretch>
              <a:fillRect/>
            </a:stretch>
          </p:blipFill>
          <p:spPr bwMode="auto">
            <a:xfrm>
              <a:off x="6940561" y="2638698"/>
              <a:ext cx="1189603" cy="54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34" name="Picture 13" descr="dia32010SMOS"/>
            <p:cNvPicPr>
              <a:picLocks noChangeAspect="1" noChangeArrowheads="1"/>
            </p:cNvPicPr>
            <p:nvPr/>
          </p:nvPicPr>
          <p:blipFill>
            <a:blip r:embed="rId12">
              <a:extLst>
                <a:ext uri="{28A0092B-C50C-407E-A947-70E740481C1C}">
                  <a14:useLocalDpi xmlns:a14="http://schemas.microsoft.com/office/drawing/2010/main" val="0"/>
                </a:ext>
              </a:extLst>
            </a:blip>
            <a:srcRect l="2020" t="3806" r="18491" b="4852"/>
            <a:stretch>
              <a:fillRect/>
            </a:stretch>
          </p:blipFill>
          <p:spPr bwMode="auto">
            <a:xfrm>
              <a:off x="5742350" y="3189398"/>
              <a:ext cx="1191869" cy="54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35" name="Picture 14" descr="dia42010SMOS"/>
            <p:cNvPicPr>
              <a:picLocks noChangeAspect="1" noChangeArrowheads="1"/>
            </p:cNvPicPr>
            <p:nvPr/>
          </p:nvPicPr>
          <p:blipFill>
            <a:blip r:embed="rId13">
              <a:extLst>
                <a:ext uri="{28A0092B-C50C-407E-A947-70E740481C1C}">
                  <a14:useLocalDpi xmlns:a14="http://schemas.microsoft.com/office/drawing/2010/main" val="0"/>
                </a:ext>
              </a:extLst>
            </a:blip>
            <a:srcRect l="2020" t="3818" r="18477" b="4846"/>
            <a:stretch>
              <a:fillRect/>
            </a:stretch>
          </p:blipFill>
          <p:spPr bwMode="auto">
            <a:xfrm>
              <a:off x="6940561" y="3197086"/>
              <a:ext cx="1191868" cy="54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9536" name="Group 15"/>
            <p:cNvGrpSpPr>
              <a:grpSpLocks/>
            </p:cNvGrpSpPr>
            <p:nvPr/>
          </p:nvGrpSpPr>
          <p:grpSpPr bwMode="auto">
            <a:xfrm>
              <a:off x="4571905" y="2664452"/>
              <a:ext cx="2231767" cy="1307716"/>
              <a:chOff x="245" y="-6"/>
              <a:chExt cx="4819" cy="3236"/>
            </a:xfrm>
          </p:grpSpPr>
          <p:pic>
            <p:nvPicPr>
              <p:cNvPr id="149548" name="Picture 8"/>
              <p:cNvPicPr>
                <a:picLocks noChangeAspect="1" noChangeArrowheads="1"/>
              </p:cNvPicPr>
              <p:nvPr/>
            </p:nvPicPr>
            <p:blipFill>
              <a:blip r:embed="rId14">
                <a:extLst>
                  <a:ext uri="{28A0092B-C50C-407E-A947-70E740481C1C}">
                    <a14:useLocalDpi xmlns:a14="http://schemas.microsoft.com/office/drawing/2010/main" val="0"/>
                  </a:ext>
                </a:extLst>
              </a:blip>
              <a:srcRect l="1984" t="53667" r="80028"/>
              <a:stretch>
                <a:fillRect/>
              </a:stretch>
            </p:blipFill>
            <p:spPr bwMode="auto">
              <a:xfrm rot="-5400000">
                <a:off x="2448" y="614"/>
                <a:ext cx="413" cy="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49" name="Text Box 10"/>
              <p:cNvSpPr txBox="1">
                <a:spLocks noChangeArrowheads="1"/>
              </p:cNvSpPr>
              <p:nvPr/>
            </p:nvSpPr>
            <p:spPr bwMode="auto">
              <a:xfrm>
                <a:off x="2556" y="2460"/>
                <a:ext cx="33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5" tIns="45697" rIns="91395" bIns="45697">
                <a:spAutoFit/>
              </a:bodyPr>
              <a:lstStyle>
                <a:lvl1pPr defTabSz="196850" eaLnBrk="0" hangingPunct="0">
                  <a:defRPr>
                    <a:solidFill>
                      <a:schemeClr val="tx1"/>
                    </a:solidFill>
                    <a:latin typeface="Arial" panose="020B0604020202020204" pitchFamily="34" charset="0"/>
                  </a:defRPr>
                </a:lvl1pPr>
                <a:lvl2pPr marL="742950" indent="-285750" defTabSz="196850" eaLnBrk="0" hangingPunct="0">
                  <a:defRPr>
                    <a:solidFill>
                      <a:schemeClr val="tx1"/>
                    </a:solidFill>
                    <a:latin typeface="Arial" panose="020B0604020202020204" pitchFamily="34" charset="0"/>
                  </a:defRPr>
                </a:lvl2pPr>
                <a:lvl3pPr marL="1143000" indent="-228600" defTabSz="196850" eaLnBrk="0" hangingPunct="0">
                  <a:defRPr>
                    <a:solidFill>
                      <a:schemeClr val="tx1"/>
                    </a:solidFill>
                    <a:latin typeface="Arial" panose="020B0604020202020204" pitchFamily="34" charset="0"/>
                  </a:defRPr>
                </a:lvl3pPr>
                <a:lvl4pPr marL="1600200" indent="-228600" defTabSz="196850" eaLnBrk="0" hangingPunct="0">
                  <a:defRPr>
                    <a:solidFill>
                      <a:schemeClr val="tx1"/>
                    </a:solidFill>
                    <a:latin typeface="Arial" panose="020B0604020202020204" pitchFamily="34" charset="0"/>
                  </a:defRPr>
                </a:lvl4pPr>
                <a:lvl5pPr marL="2057400" indent="-228600" defTabSz="196850" eaLnBrk="0" hangingPunct="0">
                  <a:defRPr>
                    <a:solidFill>
                      <a:schemeClr val="tx1"/>
                    </a:solidFill>
                    <a:latin typeface="Arial" panose="020B0604020202020204" pitchFamily="34" charset="0"/>
                  </a:defRPr>
                </a:lvl5pPr>
                <a:lvl6pPr marL="2514600" indent="-228600" defTabSz="196850" eaLnBrk="0" fontAlgn="base" hangingPunct="0">
                  <a:spcBef>
                    <a:spcPct val="0"/>
                  </a:spcBef>
                  <a:spcAft>
                    <a:spcPct val="0"/>
                  </a:spcAft>
                  <a:defRPr>
                    <a:solidFill>
                      <a:schemeClr val="tx1"/>
                    </a:solidFill>
                    <a:latin typeface="Arial" panose="020B0604020202020204" pitchFamily="34" charset="0"/>
                  </a:defRPr>
                </a:lvl6pPr>
                <a:lvl7pPr marL="2971800" indent="-228600" defTabSz="196850" eaLnBrk="0" fontAlgn="base" hangingPunct="0">
                  <a:spcBef>
                    <a:spcPct val="0"/>
                  </a:spcBef>
                  <a:spcAft>
                    <a:spcPct val="0"/>
                  </a:spcAft>
                  <a:defRPr>
                    <a:solidFill>
                      <a:schemeClr val="tx1"/>
                    </a:solidFill>
                    <a:latin typeface="Arial" panose="020B0604020202020204" pitchFamily="34" charset="0"/>
                  </a:defRPr>
                </a:lvl7pPr>
                <a:lvl8pPr marL="3429000" indent="-228600" defTabSz="196850" eaLnBrk="0" fontAlgn="base" hangingPunct="0">
                  <a:spcBef>
                    <a:spcPct val="0"/>
                  </a:spcBef>
                  <a:spcAft>
                    <a:spcPct val="0"/>
                  </a:spcAft>
                  <a:defRPr>
                    <a:solidFill>
                      <a:schemeClr val="tx1"/>
                    </a:solidFill>
                    <a:latin typeface="Arial" panose="020B0604020202020204" pitchFamily="34" charset="0"/>
                  </a:defRPr>
                </a:lvl8pPr>
                <a:lvl9pPr marL="3886200" indent="-228600" defTabSz="19685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200" b="1">
                    <a:solidFill>
                      <a:srgbClr val="C0504D"/>
                    </a:solidFill>
                    <a:latin typeface="Calibri" panose="020F0502020204030204" pitchFamily="34" charset="0"/>
                  </a:rPr>
                  <a:t>0</a:t>
                </a:r>
              </a:p>
            </p:txBody>
          </p:sp>
          <p:sp>
            <p:nvSpPr>
              <p:cNvPr id="149550" name="Text Box 9"/>
              <p:cNvSpPr txBox="1">
                <a:spLocks noChangeArrowheads="1"/>
              </p:cNvSpPr>
              <p:nvPr/>
            </p:nvSpPr>
            <p:spPr bwMode="auto">
              <a:xfrm>
                <a:off x="2517" y="-6"/>
                <a:ext cx="36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5" tIns="45697" rIns="91395" bIns="45697">
                <a:spAutoFit/>
              </a:bodyPr>
              <a:lstStyle>
                <a:lvl1pPr defTabSz="196850" eaLnBrk="0" hangingPunct="0">
                  <a:defRPr>
                    <a:solidFill>
                      <a:schemeClr val="tx1"/>
                    </a:solidFill>
                    <a:latin typeface="Arial" panose="020B0604020202020204" pitchFamily="34" charset="0"/>
                  </a:defRPr>
                </a:lvl1pPr>
                <a:lvl2pPr marL="742950" indent="-285750" defTabSz="196850" eaLnBrk="0" hangingPunct="0">
                  <a:defRPr>
                    <a:solidFill>
                      <a:schemeClr val="tx1"/>
                    </a:solidFill>
                    <a:latin typeface="Arial" panose="020B0604020202020204" pitchFamily="34" charset="0"/>
                  </a:defRPr>
                </a:lvl2pPr>
                <a:lvl3pPr marL="1143000" indent="-228600" defTabSz="196850" eaLnBrk="0" hangingPunct="0">
                  <a:defRPr>
                    <a:solidFill>
                      <a:schemeClr val="tx1"/>
                    </a:solidFill>
                    <a:latin typeface="Arial" panose="020B0604020202020204" pitchFamily="34" charset="0"/>
                  </a:defRPr>
                </a:lvl3pPr>
                <a:lvl4pPr marL="1600200" indent="-228600" defTabSz="196850" eaLnBrk="0" hangingPunct="0">
                  <a:defRPr>
                    <a:solidFill>
                      <a:schemeClr val="tx1"/>
                    </a:solidFill>
                    <a:latin typeface="Arial" panose="020B0604020202020204" pitchFamily="34" charset="0"/>
                  </a:defRPr>
                </a:lvl4pPr>
                <a:lvl5pPr marL="2057400" indent="-228600" defTabSz="196850" eaLnBrk="0" hangingPunct="0">
                  <a:defRPr>
                    <a:solidFill>
                      <a:schemeClr val="tx1"/>
                    </a:solidFill>
                    <a:latin typeface="Arial" panose="020B0604020202020204" pitchFamily="34" charset="0"/>
                  </a:defRPr>
                </a:lvl5pPr>
                <a:lvl6pPr marL="2514600" indent="-228600" defTabSz="196850" eaLnBrk="0" fontAlgn="base" hangingPunct="0">
                  <a:spcBef>
                    <a:spcPct val="0"/>
                  </a:spcBef>
                  <a:spcAft>
                    <a:spcPct val="0"/>
                  </a:spcAft>
                  <a:defRPr>
                    <a:solidFill>
                      <a:schemeClr val="tx1"/>
                    </a:solidFill>
                    <a:latin typeface="Arial" panose="020B0604020202020204" pitchFamily="34" charset="0"/>
                  </a:defRPr>
                </a:lvl6pPr>
                <a:lvl7pPr marL="2971800" indent="-228600" defTabSz="196850" eaLnBrk="0" fontAlgn="base" hangingPunct="0">
                  <a:spcBef>
                    <a:spcPct val="0"/>
                  </a:spcBef>
                  <a:spcAft>
                    <a:spcPct val="0"/>
                  </a:spcAft>
                  <a:defRPr>
                    <a:solidFill>
                      <a:schemeClr val="tx1"/>
                    </a:solidFill>
                    <a:latin typeface="Arial" panose="020B0604020202020204" pitchFamily="34" charset="0"/>
                  </a:defRPr>
                </a:lvl7pPr>
                <a:lvl8pPr marL="3429000" indent="-228600" defTabSz="196850" eaLnBrk="0" fontAlgn="base" hangingPunct="0">
                  <a:spcBef>
                    <a:spcPct val="0"/>
                  </a:spcBef>
                  <a:spcAft>
                    <a:spcPct val="0"/>
                  </a:spcAft>
                  <a:defRPr>
                    <a:solidFill>
                      <a:schemeClr val="tx1"/>
                    </a:solidFill>
                    <a:latin typeface="Arial" panose="020B0604020202020204" pitchFamily="34" charset="0"/>
                  </a:defRPr>
                </a:lvl8pPr>
                <a:lvl9pPr marL="3886200" indent="-228600" defTabSz="19685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200" b="1">
                    <a:solidFill>
                      <a:srgbClr val="FFFFFF"/>
                    </a:solidFill>
                    <a:latin typeface="Calibri" panose="020F0502020204030204" pitchFamily="34" charset="0"/>
                  </a:rPr>
                  <a:t>0.4</a:t>
                </a:r>
              </a:p>
            </p:txBody>
          </p:sp>
          <p:sp>
            <p:nvSpPr>
              <p:cNvPr id="149551" name="Text Box 19"/>
              <p:cNvSpPr txBox="1">
                <a:spLocks noChangeArrowheads="1"/>
              </p:cNvSpPr>
              <p:nvPr/>
            </p:nvSpPr>
            <p:spPr bwMode="auto">
              <a:xfrm rot="16200000">
                <a:off x="2479" y="1084"/>
                <a:ext cx="305"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5" tIns="45697" rIns="91395" bIns="45697">
                <a:spAutoFit/>
              </a:bodyPr>
              <a:lstStyle>
                <a:lvl1pPr defTabSz="196850" eaLnBrk="0" hangingPunct="0">
                  <a:defRPr>
                    <a:solidFill>
                      <a:schemeClr val="tx1"/>
                    </a:solidFill>
                    <a:latin typeface="Arial" panose="020B0604020202020204" pitchFamily="34" charset="0"/>
                  </a:defRPr>
                </a:lvl1pPr>
                <a:lvl2pPr marL="742950" indent="-285750" defTabSz="196850" eaLnBrk="0" hangingPunct="0">
                  <a:defRPr>
                    <a:solidFill>
                      <a:schemeClr val="tx1"/>
                    </a:solidFill>
                    <a:latin typeface="Arial" panose="020B0604020202020204" pitchFamily="34" charset="0"/>
                  </a:defRPr>
                </a:lvl2pPr>
                <a:lvl3pPr marL="1143000" indent="-228600" defTabSz="196850" eaLnBrk="0" hangingPunct="0">
                  <a:defRPr>
                    <a:solidFill>
                      <a:schemeClr val="tx1"/>
                    </a:solidFill>
                    <a:latin typeface="Arial" panose="020B0604020202020204" pitchFamily="34" charset="0"/>
                  </a:defRPr>
                </a:lvl3pPr>
                <a:lvl4pPr marL="1600200" indent="-228600" defTabSz="196850" eaLnBrk="0" hangingPunct="0">
                  <a:defRPr>
                    <a:solidFill>
                      <a:schemeClr val="tx1"/>
                    </a:solidFill>
                    <a:latin typeface="Arial" panose="020B0604020202020204" pitchFamily="34" charset="0"/>
                  </a:defRPr>
                </a:lvl4pPr>
                <a:lvl5pPr marL="2057400" indent="-228600" defTabSz="196850" eaLnBrk="0" hangingPunct="0">
                  <a:defRPr>
                    <a:solidFill>
                      <a:schemeClr val="tx1"/>
                    </a:solidFill>
                    <a:latin typeface="Arial" panose="020B0604020202020204" pitchFamily="34" charset="0"/>
                  </a:defRPr>
                </a:lvl5pPr>
                <a:lvl6pPr marL="2514600" indent="-228600" defTabSz="196850" eaLnBrk="0" fontAlgn="base" hangingPunct="0">
                  <a:spcBef>
                    <a:spcPct val="0"/>
                  </a:spcBef>
                  <a:spcAft>
                    <a:spcPct val="0"/>
                  </a:spcAft>
                  <a:defRPr>
                    <a:solidFill>
                      <a:schemeClr val="tx1"/>
                    </a:solidFill>
                    <a:latin typeface="Arial" panose="020B0604020202020204" pitchFamily="34" charset="0"/>
                  </a:defRPr>
                </a:lvl6pPr>
                <a:lvl7pPr marL="2971800" indent="-228600" defTabSz="196850" eaLnBrk="0" fontAlgn="base" hangingPunct="0">
                  <a:spcBef>
                    <a:spcPct val="0"/>
                  </a:spcBef>
                  <a:spcAft>
                    <a:spcPct val="0"/>
                  </a:spcAft>
                  <a:defRPr>
                    <a:solidFill>
                      <a:schemeClr val="tx1"/>
                    </a:solidFill>
                    <a:latin typeface="Arial" panose="020B0604020202020204" pitchFamily="34" charset="0"/>
                  </a:defRPr>
                </a:lvl7pPr>
                <a:lvl8pPr marL="3429000" indent="-228600" defTabSz="196850" eaLnBrk="0" fontAlgn="base" hangingPunct="0">
                  <a:spcBef>
                    <a:spcPct val="0"/>
                  </a:spcBef>
                  <a:spcAft>
                    <a:spcPct val="0"/>
                  </a:spcAft>
                  <a:defRPr>
                    <a:solidFill>
                      <a:schemeClr val="tx1"/>
                    </a:solidFill>
                    <a:latin typeface="Arial" panose="020B0604020202020204" pitchFamily="34" charset="0"/>
                  </a:defRPr>
                </a:lvl8pPr>
                <a:lvl9pPr marL="3886200" indent="-228600" defTabSz="19685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400" b="1">
                    <a:solidFill>
                      <a:srgbClr val="FFFFFF"/>
                    </a:solidFill>
                    <a:latin typeface="Calibri" panose="020F0502020204030204" pitchFamily="34" charset="0"/>
                  </a:rPr>
                  <a:t>m</a:t>
                </a:r>
                <a:r>
                  <a:rPr lang="es-ES" altLang="es-ES" sz="400" b="1" baseline="30000">
                    <a:solidFill>
                      <a:srgbClr val="FFFFFF"/>
                    </a:solidFill>
                    <a:latin typeface="Calibri" panose="020F0502020204030204" pitchFamily="34" charset="0"/>
                  </a:rPr>
                  <a:t>3</a:t>
                </a:r>
                <a:r>
                  <a:rPr lang="es-ES" altLang="es-ES" sz="400" b="1">
                    <a:solidFill>
                      <a:srgbClr val="FFFFFF"/>
                    </a:solidFill>
                    <a:latin typeface="Calibri" panose="020F0502020204030204" pitchFamily="34" charset="0"/>
                  </a:rPr>
                  <a:t>/m</a:t>
                </a:r>
                <a:r>
                  <a:rPr lang="es-ES" altLang="es-ES" sz="400" b="1" baseline="30000">
                    <a:solidFill>
                      <a:srgbClr val="FFFFFF"/>
                    </a:solidFill>
                    <a:latin typeface="Calibri" panose="020F0502020204030204" pitchFamily="34" charset="0"/>
                  </a:rPr>
                  <a:t>3</a:t>
                </a:r>
              </a:p>
            </p:txBody>
          </p:sp>
        </p:grpSp>
        <p:sp>
          <p:nvSpPr>
            <p:cNvPr id="149537" name="Text Box 20"/>
            <p:cNvSpPr txBox="1">
              <a:spLocks noChangeArrowheads="1"/>
            </p:cNvSpPr>
            <p:nvPr/>
          </p:nvSpPr>
          <p:spPr bwMode="auto">
            <a:xfrm>
              <a:off x="994809" y="2679443"/>
              <a:ext cx="198894" cy="3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623" tIns="9811" rIns="19623" bIns="9811">
              <a:spAutoFit/>
            </a:bodyPr>
            <a:lstStyle>
              <a:lvl1pPr defTabSz="873125" eaLnBrk="0" hangingPunct="0">
                <a:defRPr>
                  <a:solidFill>
                    <a:schemeClr val="tx1"/>
                  </a:solidFill>
                  <a:latin typeface="Arial" panose="020B0604020202020204" pitchFamily="34" charset="0"/>
                </a:defRPr>
              </a:lvl1pPr>
              <a:lvl2pPr marL="742950" indent="-285750" defTabSz="873125" eaLnBrk="0" hangingPunct="0">
                <a:defRPr>
                  <a:solidFill>
                    <a:schemeClr val="tx1"/>
                  </a:solidFill>
                  <a:latin typeface="Arial" panose="020B0604020202020204" pitchFamily="34" charset="0"/>
                </a:defRPr>
              </a:lvl2pPr>
              <a:lvl3pPr marL="1143000" indent="-228600" defTabSz="873125" eaLnBrk="0" hangingPunct="0">
                <a:defRPr>
                  <a:solidFill>
                    <a:schemeClr val="tx1"/>
                  </a:solidFill>
                  <a:latin typeface="Arial" panose="020B0604020202020204" pitchFamily="34" charset="0"/>
                </a:defRPr>
              </a:lvl3pPr>
              <a:lvl4pPr marL="1600200" indent="-228600" defTabSz="873125" eaLnBrk="0" hangingPunct="0">
                <a:defRPr>
                  <a:solidFill>
                    <a:schemeClr val="tx1"/>
                  </a:solidFill>
                  <a:latin typeface="Arial" panose="020B0604020202020204" pitchFamily="34" charset="0"/>
                </a:defRPr>
              </a:lvl4pPr>
              <a:lvl5pPr marL="2057400" indent="-228600" defTabSz="873125" eaLnBrk="0" hangingPunct="0">
                <a:defRPr>
                  <a:solidFill>
                    <a:schemeClr val="tx1"/>
                  </a:solidFill>
                  <a:latin typeface="Arial" panose="020B0604020202020204" pitchFamily="34" charset="0"/>
                </a:defRPr>
              </a:lvl5pPr>
              <a:lvl6pPr marL="2514600" indent="-228600" defTabSz="873125" eaLnBrk="0" fontAlgn="base" hangingPunct="0">
                <a:spcBef>
                  <a:spcPct val="0"/>
                </a:spcBef>
                <a:spcAft>
                  <a:spcPct val="0"/>
                </a:spcAft>
                <a:defRPr>
                  <a:solidFill>
                    <a:schemeClr val="tx1"/>
                  </a:solidFill>
                  <a:latin typeface="Arial" panose="020B0604020202020204" pitchFamily="34" charset="0"/>
                </a:defRPr>
              </a:lvl6pPr>
              <a:lvl7pPr marL="2971800" indent="-228600" defTabSz="873125" eaLnBrk="0" fontAlgn="base" hangingPunct="0">
                <a:spcBef>
                  <a:spcPct val="0"/>
                </a:spcBef>
                <a:spcAft>
                  <a:spcPct val="0"/>
                </a:spcAft>
                <a:defRPr>
                  <a:solidFill>
                    <a:schemeClr val="tx1"/>
                  </a:solidFill>
                  <a:latin typeface="Arial" panose="020B0604020202020204" pitchFamily="34" charset="0"/>
                </a:defRPr>
              </a:lvl7pPr>
              <a:lvl8pPr marL="3429000" indent="-228600" defTabSz="873125" eaLnBrk="0" fontAlgn="base" hangingPunct="0">
                <a:spcBef>
                  <a:spcPct val="0"/>
                </a:spcBef>
                <a:spcAft>
                  <a:spcPct val="0"/>
                </a:spcAft>
                <a:defRPr>
                  <a:solidFill>
                    <a:schemeClr val="tx1"/>
                  </a:solidFill>
                  <a:latin typeface="Arial" panose="020B0604020202020204" pitchFamily="34" charset="0"/>
                </a:defRPr>
              </a:lvl8pPr>
              <a:lvl9pPr marL="3886200" indent="-228600" defTabSz="873125"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500" b="1">
                  <a:solidFill>
                    <a:srgbClr val="FFFFFF"/>
                  </a:solidFill>
                  <a:latin typeface="Calibri" panose="020F0502020204030204" pitchFamily="34" charset="0"/>
                </a:rPr>
                <a:t>2008 D1</a:t>
              </a:r>
            </a:p>
          </p:txBody>
        </p:sp>
        <p:sp>
          <p:nvSpPr>
            <p:cNvPr id="149538" name="Text Box 21"/>
            <p:cNvSpPr txBox="1">
              <a:spLocks noChangeArrowheads="1"/>
            </p:cNvSpPr>
            <p:nvPr/>
          </p:nvSpPr>
          <p:spPr bwMode="auto">
            <a:xfrm>
              <a:off x="1858246" y="2679443"/>
              <a:ext cx="198894" cy="3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623" tIns="9811" rIns="19623" bIns="9811">
              <a:spAutoFit/>
            </a:bodyPr>
            <a:lstStyle>
              <a:lvl1pPr defTabSz="873125" eaLnBrk="0" hangingPunct="0">
                <a:defRPr>
                  <a:solidFill>
                    <a:schemeClr val="tx1"/>
                  </a:solidFill>
                  <a:latin typeface="Arial" panose="020B0604020202020204" pitchFamily="34" charset="0"/>
                </a:defRPr>
              </a:lvl1pPr>
              <a:lvl2pPr marL="742950" indent="-285750" defTabSz="873125" eaLnBrk="0" hangingPunct="0">
                <a:defRPr>
                  <a:solidFill>
                    <a:schemeClr val="tx1"/>
                  </a:solidFill>
                  <a:latin typeface="Arial" panose="020B0604020202020204" pitchFamily="34" charset="0"/>
                </a:defRPr>
              </a:lvl2pPr>
              <a:lvl3pPr marL="1143000" indent="-228600" defTabSz="873125" eaLnBrk="0" hangingPunct="0">
                <a:defRPr>
                  <a:solidFill>
                    <a:schemeClr val="tx1"/>
                  </a:solidFill>
                  <a:latin typeface="Arial" panose="020B0604020202020204" pitchFamily="34" charset="0"/>
                </a:defRPr>
              </a:lvl3pPr>
              <a:lvl4pPr marL="1600200" indent="-228600" defTabSz="873125" eaLnBrk="0" hangingPunct="0">
                <a:defRPr>
                  <a:solidFill>
                    <a:schemeClr val="tx1"/>
                  </a:solidFill>
                  <a:latin typeface="Arial" panose="020B0604020202020204" pitchFamily="34" charset="0"/>
                </a:defRPr>
              </a:lvl4pPr>
              <a:lvl5pPr marL="2057400" indent="-228600" defTabSz="873125" eaLnBrk="0" hangingPunct="0">
                <a:defRPr>
                  <a:solidFill>
                    <a:schemeClr val="tx1"/>
                  </a:solidFill>
                  <a:latin typeface="Arial" panose="020B0604020202020204" pitchFamily="34" charset="0"/>
                </a:defRPr>
              </a:lvl5pPr>
              <a:lvl6pPr marL="2514600" indent="-228600" defTabSz="873125" eaLnBrk="0" fontAlgn="base" hangingPunct="0">
                <a:spcBef>
                  <a:spcPct val="0"/>
                </a:spcBef>
                <a:spcAft>
                  <a:spcPct val="0"/>
                </a:spcAft>
                <a:defRPr>
                  <a:solidFill>
                    <a:schemeClr val="tx1"/>
                  </a:solidFill>
                  <a:latin typeface="Arial" panose="020B0604020202020204" pitchFamily="34" charset="0"/>
                </a:defRPr>
              </a:lvl6pPr>
              <a:lvl7pPr marL="2971800" indent="-228600" defTabSz="873125" eaLnBrk="0" fontAlgn="base" hangingPunct="0">
                <a:spcBef>
                  <a:spcPct val="0"/>
                </a:spcBef>
                <a:spcAft>
                  <a:spcPct val="0"/>
                </a:spcAft>
                <a:defRPr>
                  <a:solidFill>
                    <a:schemeClr val="tx1"/>
                  </a:solidFill>
                  <a:latin typeface="Arial" panose="020B0604020202020204" pitchFamily="34" charset="0"/>
                </a:defRPr>
              </a:lvl7pPr>
              <a:lvl8pPr marL="3429000" indent="-228600" defTabSz="873125" eaLnBrk="0" fontAlgn="base" hangingPunct="0">
                <a:spcBef>
                  <a:spcPct val="0"/>
                </a:spcBef>
                <a:spcAft>
                  <a:spcPct val="0"/>
                </a:spcAft>
                <a:defRPr>
                  <a:solidFill>
                    <a:schemeClr val="tx1"/>
                  </a:solidFill>
                  <a:latin typeface="Arial" panose="020B0604020202020204" pitchFamily="34" charset="0"/>
                </a:defRPr>
              </a:lvl8pPr>
              <a:lvl9pPr marL="3886200" indent="-228600" defTabSz="873125"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500" b="1">
                  <a:solidFill>
                    <a:srgbClr val="FFFFFF"/>
                  </a:solidFill>
                  <a:latin typeface="Calibri" panose="020F0502020204030204" pitchFamily="34" charset="0"/>
                </a:rPr>
                <a:t>2008 D2</a:t>
              </a:r>
            </a:p>
          </p:txBody>
        </p:sp>
        <p:sp>
          <p:nvSpPr>
            <p:cNvPr id="149539" name="Text Box 22"/>
            <p:cNvSpPr txBox="1">
              <a:spLocks noChangeArrowheads="1"/>
            </p:cNvSpPr>
            <p:nvPr/>
          </p:nvSpPr>
          <p:spPr bwMode="auto">
            <a:xfrm>
              <a:off x="994809" y="3202724"/>
              <a:ext cx="198894" cy="3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623" tIns="9811" rIns="19623" bIns="9811">
              <a:spAutoFit/>
            </a:bodyPr>
            <a:lstStyle>
              <a:lvl1pPr defTabSz="873125" eaLnBrk="0" hangingPunct="0">
                <a:defRPr>
                  <a:solidFill>
                    <a:schemeClr val="tx1"/>
                  </a:solidFill>
                  <a:latin typeface="Arial" panose="020B0604020202020204" pitchFamily="34" charset="0"/>
                </a:defRPr>
              </a:lvl1pPr>
              <a:lvl2pPr marL="742950" indent="-285750" defTabSz="873125" eaLnBrk="0" hangingPunct="0">
                <a:defRPr>
                  <a:solidFill>
                    <a:schemeClr val="tx1"/>
                  </a:solidFill>
                  <a:latin typeface="Arial" panose="020B0604020202020204" pitchFamily="34" charset="0"/>
                </a:defRPr>
              </a:lvl2pPr>
              <a:lvl3pPr marL="1143000" indent="-228600" defTabSz="873125" eaLnBrk="0" hangingPunct="0">
                <a:defRPr>
                  <a:solidFill>
                    <a:schemeClr val="tx1"/>
                  </a:solidFill>
                  <a:latin typeface="Arial" panose="020B0604020202020204" pitchFamily="34" charset="0"/>
                </a:defRPr>
              </a:lvl3pPr>
              <a:lvl4pPr marL="1600200" indent="-228600" defTabSz="873125" eaLnBrk="0" hangingPunct="0">
                <a:defRPr>
                  <a:solidFill>
                    <a:schemeClr val="tx1"/>
                  </a:solidFill>
                  <a:latin typeface="Arial" panose="020B0604020202020204" pitchFamily="34" charset="0"/>
                </a:defRPr>
              </a:lvl4pPr>
              <a:lvl5pPr marL="2057400" indent="-228600" defTabSz="873125" eaLnBrk="0" hangingPunct="0">
                <a:defRPr>
                  <a:solidFill>
                    <a:schemeClr val="tx1"/>
                  </a:solidFill>
                  <a:latin typeface="Arial" panose="020B0604020202020204" pitchFamily="34" charset="0"/>
                </a:defRPr>
              </a:lvl5pPr>
              <a:lvl6pPr marL="2514600" indent="-228600" defTabSz="873125" eaLnBrk="0" fontAlgn="base" hangingPunct="0">
                <a:spcBef>
                  <a:spcPct val="0"/>
                </a:spcBef>
                <a:spcAft>
                  <a:spcPct val="0"/>
                </a:spcAft>
                <a:defRPr>
                  <a:solidFill>
                    <a:schemeClr val="tx1"/>
                  </a:solidFill>
                  <a:latin typeface="Arial" panose="020B0604020202020204" pitchFamily="34" charset="0"/>
                </a:defRPr>
              </a:lvl6pPr>
              <a:lvl7pPr marL="2971800" indent="-228600" defTabSz="873125" eaLnBrk="0" fontAlgn="base" hangingPunct="0">
                <a:spcBef>
                  <a:spcPct val="0"/>
                </a:spcBef>
                <a:spcAft>
                  <a:spcPct val="0"/>
                </a:spcAft>
                <a:defRPr>
                  <a:solidFill>
                    <a:schemeClr val="tx1"/>
                  </a:solidFill>
                  <a:latin typeface="Arial" panose="020B0604020202020204" pitchFamily="34" charset="0"/>
                </a:defRPr>
              </a:lvl7pPr>
              <a:lvl8pPr marL="3429000" indent="-228600" defTabSz="873125" eaLnBrk="0" fontAlgn="base" hangingPunct="0">
                <a:spcBef>
                  <a:spcPct val="0"/>
                </a:spcBef>
                <a:spcAft>
                  <a:spcPct val="0"/>
                </a:spcAft>
                <a:defRPr>
                  <a:solidFill>
                    <a:schemeClr val="tx1"/>
                  </a:solidFill>
                  <a:latin typeface="Arial" panose="020B0604020202020204" pitchFamily="34" charset="0"/>
                </a:defRPr>
              </a:lvl8pPr>
              <a:lvl9pPr marL="3886200" indent="-228600" defTabSz="873125"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500" b="1">
                  <a:solidFill>
                    <a:srgbClr val="FFFFFF"/>
                  </a:solidFill>
                  <a:latin typeface="Calibri" panose="020F0502020204030204" pitchFamily="34" charset="0"/>
                </a:rPr>
                <a:t>2008 D3</a:t>
              </a:r>
            </a:p>
          </p:txBody>
        </p:sp>
        <p:sp>
          <p:nvSpPr>
            <p:cNvPr id="149540" name="Text Box 23"/>
            <p:cNvSpPr txBox="1">
              <a:spLocks noChangeArrowheads="1"/>
            </p:cNvSpPr>
            <p:nvPr/>
          </p:nvSpPr>
          <p:spPr bwMode="auto">
            <a:xfrm>
              <a:off x="1858246" y="3202724"/>
              <a:ext cx="198894" cy="3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623" tIns="9811" rIns="19623" bIns="9811">
              <a:spAutoFit/>
            </a:bodyPr>
            <a:lstStyle>
              <a:lvl1pPr defTabSz="873125" eaLnBrk="0" hangingPunct="0">
                <a:defRPr>
                  <a:solidFill>
                    <a:schemeClr val="tx1"/>
                  </a:solidFill>
                  <a:latin typeface="Arial" panose="020B0604020202020204" pitchFamily="34" charset="0"/>
                </a:defRPr>
              </a:lvl1pPr>
              <a:lvl2pPr marL="742950" indent="-285750" defTabSz="873125" eaLnBrk="0" hangingPunct="0">
                <a:defRPr>
                  <a:solidFill>
                    <a:schemeClr val="tx1"/>
                  </a:solidFill>
                  <a:latin typeface="Arial" panose="020B0604020202020204" pitchFamily="34" charset="0"/>
                </a:defRPr>
              </a:lvl2pPr>
              <a:lvl3pPr marL="1143000" indent="-228600" defTabSz="873125" eaLnBrk="0" hangingPunct="0">
                <a:defRPr>
                  <a:solidFill>
                    <a:schemeClr val="tx1"/>
                  </a:solidFill>
                  <a:latin typeface="Arial" panose="020B0604020202020204" pitchFamily="34" charset="0"/>
                </a:defRPr>
              </a:lvl3pPr>
              <a:lvl4pPr marL="1600200" indent="-228600" defTabSz="873125" eaLnBrk="0" hangingPunct="0">
                <a:defRPr>
                  <a:solidFill>
                    <a:schemeClr val="tx1"/>
                  </a:solidFill>
                  <a:latin typeface="Arial" panose="020B0604020202020204" pitchFamily="34" charset="0"/>
                </a:defRPr>
              </a:lvl4pPr>
              <a:lvl5pPr marL="2057400" indent="-228600" defTabSz="873125" eaLnBrk="0" hangingPunct="0">
                <a:defRPr>
                  <a:solidFill>
                    <a:schemeClr val="tx1"/>
                  </a:solidFill>
                  <a:latin typeface="Arial" panose="020B0604020202020204" pitchFamily="34" charset="0"/>
                </a:defRPr>
              </a:lvl5pPr>
              <a:lvl6pPr marL="2514600" indent="-228600" defTabSz="873125" eaLnBrk="0" fontAlgn="base" hangingPunct="0">
                <a:spcBef>
                  <a:spcPct val="0"/>
                </a:spcBef>
                <a:spcAft>
                  <a:spcPct val="0"/>
                </a:spcAft>
                <a:defRPr>
                  <a:solidFill>
                    <a:schemeClr val="tx1"/>
                  </a:solidFill>
                  <a:latin typeface="Arial" panose="020B0604020202020204" pitchFamily="34" charset="0"/>
                </a:defRPr>
              </a:lvl6pPr>
              <a:lvl7pPr marL="2971800" indent="-228600" defTabSz="873125" eaLnBrk="0" fontAlgn="base" hangingPunct="0">
                <a:spcBef>
                  <a:spcPct val="0"/>
                </a:spcBef>
                <a:spcAft>
                  <a:spcPct val="0"/>
                </a:spcAft>
                <a:defRPr>
                  <a:solidFill>
                    <a:schemeClr val="tx1"/>
                  </a:solidFill>
                  <a:latin typeface="Arial" panose="020B0604020202020204" pitchFamily="34" charset="0"/>
                </a:defRPr>
              </a:lvl7pPr>
              <a:lvl8pPr marL="3429000" indent="-228600" defTabSz="873125" eaLnBrk="0" fontAlgn="base" hangingPunct="0">
                <a:spcBef>
                  <a:spcPct val="0"/>
                </a:spcBef>
                <a:spcAft>
                  <a:spcPct val="0"/>
                </a:spcAft>
                <a:defRPr>
                  <a:solidFill>
                    <a:schemeClr val="tx1"/>
                  </a:solidFill>
                  <a:latin typeface="Arial" panose="020B0604020202020204" pitchFamily="34" charset="0"/>
                </a:defRPr>
              </a:lvl8pPr>
              <a:lvl9pPr marL="3886200" indent="-228600" defTabSz="873125"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500" b="1">
                  <a:solidFill>
                    <a:srgbClr val="FFFFFF"/>
                  </a:solidFill>
                  <a:latin typeface="Calibri" panose="020F0502020204030204" pitchFamily="34" charset="0"/>
                </a:rPr>
                <a:t>2008 D4</a:t>
              </a:r>
            </a:p>
          </p:txBody>
        </p:sp>
        <p:sp>
          <p:nvSpPr>
            <p:cNvPr id="149541" name="Text Box 24"/>
            <p:cNvSpPr txBox="1">
              <a:spLocks noChangeArrowheads="1"/>
            </p:cNvSpPr>
            <p:nvPr/>
          </p:nvSpPr>
          <p:spPr bwMode="auto">
            <a:xfrm>
              <a:off x="2707186" y="2648692"/>
              <a:ext cx="198894" cy="3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623" tIns="9811" rIns="19623" bIns="9811">
              <a:spAutoFit/>
            </a:bodyPr>
            <a:lstStyle>
              <a:lvl1pPr defTabSz="873125" eaLnBrk="0" hangingPunct="0">
                <a:defRPr>
                  <a:solidFill>
                    <a:schemeClr val="tx1"/>
                  </a:solidFill>
                  <a:latin typeface="Arial" panose="020B0604020202020204" pitchFamily="34" charset="0"/>
                </a:defRPr>
              </a:lvl1pPr>
              <a:lvl2pPr marL="742950" indent="-285750" defTabSz="873125" eaLnBrk="0" hangingPunct="0">
                <a:defRPr>
                  <a:solidFill>
                    <a:schemeClr val="tx1"/>
                  </a:solidFill>
                  <a:latin typeface="Arial" panose="020B0604020202020204" pitchFamily="34" charset="0"/>
                </a:defRPr>
              </a:lvl2pPr>
              <a:lvl3pPr marL="1143000" indent="-228600" defTabSz="873125" eaLnBrk="0" hangingPunct="0">
                <a:defRPr>
                  <a:solidFill>
                    <a:schemeClr val="tx1"/>
                  </a:solidFill>
                  <a:latin typeface="Arial" panose="020B0604020202020204" pitchFamily="34" charset="0"/>
                </a:defRPr>
              </a:lvl3pPr>
              <a:lvl4pPr marL="1600200" indent="-228600" defTabSz="873125" eaLnBrk="0" hangingPunct="0">
                <a:defRPr>
                  <a:solidFill>
                    <a:schemeClr val="tx1"/>
                  </a:solidFill>
                  <a:latin typeface="Arial" panose="020B0604020202020204" pitchFamily="34" charset="0"/>
                </a:defRPr>
              </a:lvl4pPr>
              <a:lvl5pPr marL="2057400" indent="-228600" defTabSz="873125" eaLnBrk="0" hangingPunct="0">
                <a:defRPr>
                  <a:solidFill>
                    <a:schemeClr val="tx1"/>
                  </a:solidFill>
                  <a:latin typeface="Arial" panose="020B0604020202020204" pitchFamily="34" charset="0"/>
                </a:defRPr>
              </a:lvl5pPr>
              <a:lvl6pPr marL="2514600" indent="-228600" defTabSz="873125" eaLnBrk="0" fontAlgn="base" hangingPunct="0">
                <a:spcBef>
                  <a:spcPct val="0"/>
                </a:spcBef>
                <a:spcAft>
                  <a:spcPct val="0"/>
                </a:spcAft>
                <a:defRPr>
                  <a:solidFill>
                    <a:schemeClr val="tx1"/>
                  </a:solidFill>
                  <a:latin typeface="Arial" panose="020B0604020202020204" pitchFamily="34" charset="0"/>
                </a:defRPr>
              </a:lvl6pPr>
              <a:lvl7pPr marL="2971800" indent="-228600" defTabSz="873125" eaLnBrk="0" fontAlgn="base" hangingPunct="0">
                <a:spcBef>
                  <a:spcPct val="0"/>
                </a:spcBef>
                <a:spcAft>
                  <a:spcPct val="0"/>
                </a:spcAft>
                <a:defRPr>
                  <a:solidFill>
                    <a:schemeClr val="tx1"/>
                  </a:solidFill>
                  <a:latin typeface="Arial" panose="020B0604020202020204" pitchFamily="34" charset="0"/>
                </a:defRPr>
              </a:lvl7pPr>
              <a:lvl8pPr marL="3429000" indent="-228600" defTabSz="873125" eaLnBrk="0" fontAlgn="base" hangingPunct="0">
                <a:spcBef>
                  <a:spcPct val="0"/>
                </a:spcBef>
                <a:spcAft>
                  <a:spcPct val="0"/>
                </a:spcAft>
                <a:defRPr>
                  <a:solidFill>
                    <a:schemeClr val="tx1"/>
                  </a:solidFill>
                  <a:latin typeface="Arial" panose="020B0604020202020204" pitchFamily="34" charset="0"/>
                </a:defRPr>
              </a:lvl8pPr>
              <a:lvl9pPr marL="3886200" indent="-228600" defTabSz="873125"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500" b="1">
                  <a:solidFill>
                    <a:srgbClr val="000000"/>
                  </a:solidFill>
                  <a:latin typeface="Calibri" panose="020F0502020204030204" pitchFamily="34" charset="0"/>
                </a:rPr>
                <a:t>2009 D1</a:t>
              </a:r>
            </a:p>
          </p:txBody>
        </p:sp>
        <p:sp>
          <p:nvSpPr>
            <p:cNvPr id="149542" name="Text Box 25"/>
            <p:cNvSpPr txBox="1">
              <a:spLocks noChangeArrowheads="1"/>
            </p:cNvSpPr>
            <p:nvPr/>
          </p:nvSpPr>
          <p:spPr bwMode="auto">
            <a:xfrm>
              <a:off x="3674362" y="2648692"/>
              <a:ext cx="198894" cy="3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623" tIns="9811" rIns="19623" bIns="9811">
              <a:spAutoFit/>
            </a:bodyPr>
            <a:lstStyle>
              <a:lvl1pPr defTabSz="873125" eaLnBrk="0" hangingPunct="0">
                <a:defRPr>
                  <a:solidFill>
                    <a:schemeClr val="tx1"/>
                  </a:solidFill>
                  <a:latin typeface="Arial" panose="020B0604020202020204" pitchFamily="34" charset="0"/>
                </a:defRPr>
              </a:lvl1pPr>
              <a:lvl2pPr marL="742950" indent="-285750" defTabSz="873125" eaLnBrk="0" hangingPunct="0">
                <a:defRPr>
                  <a:solidFill>
                    <a:schemeClr val="tx1"/>
                  </a:solidFill>
                  <a:latin typeface="Arial" panose="020B0604020202020204" pitchFamily="34" charset="0"/>
                </a:defRPr>
              </a:lvl2pPr>
              <a:lvl3pPr marL="1143000" indent="-228600" defTabSz="873125" eaLnBrk="0" hangingPunct="0">
                <a:defRPr>
                  <a:solidFill>
                    <a:schemeClr val="tx1"/>
                  </a:solidFill>
                  <a:latin typeface="Arial" panose="020B0604020202020204" pitchFamily="34" charset="0"/>
                </a:defRPr>
              </a:lvl3pPr>
              <a:lvl4pPr marL="1600200" indent="-228600" defTabSz="873125" eaLnBrk="0" hangingPunct="0">
                <a:defRPr>
                  <a:solidFill>
                    <a:schemeClr val="tx1"/>
                  </a:solidFill>
                  <a:latin typeface="Arial" panose="020B0604020202020204" pitchFamily="34" charset="0"/>
                </a:defRPr>
              </a:lvl4pPr>
              <a:lvl5pPr marL="2057400" indent="-228600" defTabSz="873125" eaLnBrk="0" hangingPunct="0">
                <a:defRPr>
                  <a:solidFill>
                    <a:schemeClr val="tx1"/>
                  </a:solidFill>
                  <a:latin typeface="Arial" panose="020B0604020202020204" pitchFamily="34" charset="0"/>
                </a:defRPr>
              </a:lvl5pPr>
              <a:lvl6pPr marL="2514600" indent="-228600" defTabSz="873125" eaLnBrk="0" fontAlgn="base" hangingPunct="0">
                <a:spcBef>
                  <a:spcPct val="0"/>
                </a:spcBef>
                <a:spcAft>
                  <a:spcPct val="0"/>
                </a:spcAft>
                <a:defRPr>
                  <a:solidFill>
                    <a:schemeClr val="tx1"/>
                  </a:solidFill>
                  <a:latin typeface="Arial" panose="020B0604020202020204" pitchFamily="34" charset="0"/>
                </a:defRPr>
              </a:lvl6pPr>
              <a:lvl7pPr marL="2971800" indent="-228600" defTabSz="873125" eaLnBrk="0" fontAlgn="base" hangingPunct="0">
                <a:spcBef>
                  <a:spcPct val="0"/>
                </a:spcBef>
                <a:spcAft>
                  <a:spcPct val="0"/>
                </a:spcAft>
                <a:defRPr>
                  <a:solidFill>
                    <a:schemeClr val="tx1"/>
                  </a:solidFill>
                  <a:latin typeface="Arial" panose="020B0604020202020204" pitchFamily="34" charset="0"/>
                </a:defRPr>
              </a:lvl7pPr>
              <a:lvl8pPr marL="3429000" indent="-228600" defTabSz="873125" eaLnBrk="0" fontAlgn="base" hangingPunct="0">
                <a:spcBef>
                  <a:spcPct val="0"/>
                </a:spcBef>
                <a:spcAft>
                  <a:spcPct val="0"/>
                </a:spcAft>
                <a:defRPr>
                  <a:solidFill>
                    <a:schemeClr val="tx1"/>
                  </a:solidFill>
                  <a:latin typeface="Arial" panose="020B0604020202020204" pitchFamily="34" charset="0"/>
                </a:defRPr>
              </a:lvl8pPr>
              <a:lvl9pPr marL="3886200" indent="-228600" defTabSz="873125"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500" b="1">
                  <a:solidFill>
                    <a:srgbClr val="000000"/>
                  </a:solidFill>
                  <a:latin typeface="Calibri" panose="020F0502020204030204" pitchFamily="34" charset="0"/>
                </a:rPr>
                <a:t>2009 D2</a:t>
              </a:r>
            </a:p>
          </p:txBody>
        </p:sp>
        <p:sp>
          <p:nvSpPr>
            <p:cNvPr id="149543" name="Text Box 26"/>
            <p:cNvSpPr txBox="1">
              <a:spLocks noChangeArrowheads="1"/>
            </p:cNvSpPr>
            <p:nvPr/>
          </p:nvSpPr>
          <p:spPr bwMode="auto">
            <a:xfrm>
              <a:off x="4661017" y="2648692"/>
              <a:ext cx="198894" cy="3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623" tIns="9811" rIns="19623" bIns="9811">
              <a:spAutoFit/>
            </a:bodyPr>
            <a:lstStyle>
              <a:lvl1pPr defTabSz="873125" eaLnBrk="0" hangingPunct="0">
                <a:defRPr>
                  <a:solidFill>
                    <a:schemeClr val="tx1"/>
                  </a:solidFill>
                  <a:latin typeface="Arial" panose="020B0604020202020204" pitchFamily="34" charset="0"/>
                </a:defRPr>
              </a:lvl1pPr>
              <a:lvl2pPr marL="742950" indent="-285750" defTabSz="873125" eaLnBrk="0" hangingPunct="0">
                <a:defRPr>
                  <a:solidFill>
                    <a:schemeClr val="tx1"/>
                  </a:solidFill>
                  <a:latin typeface="Arial" panose="020B0604020202020204" pitchFamily="34" charset="0"/>
                </a:defRPr>
              </a:lvl2pPr>
              <a:lvl3pPr marL="1143000" indent="-228600" defTabSz="873125" eaLnBrk="0" hangingPunct="0">
                <a:defRPr>
                  <a:solidFill>
                    <a:schemeClr val="tx1"/>
                  </a:solidFill>
                  <a:latin typeface="Arial" panose="020B0604020202020204" pitchFamily="34" charset="0"/>
                </a:defRPr>
              </a:lvl3pPr>
              <a:lvl4pPr marL="1600200" indent="-228600" defTabSz="873125" eaLnBrk="0" hangingPunct="0">
                <a:defRPr>
                  <a:solidFill>
                    <a:schemeClr val="tx1"/>
                  </a:solidFill>
                  <a:latin typeface="Arial" panose="020B0604020202020204" pitchFamily="34" charset="0"/>
                </a:defRPr>
              </a:lvl4pPr>
              <a:lvl5pPr marL="2057400" indent="-228600" defTabSz="873125" eaLnBrk="0" hangingPunct="0">
                <a:defRPr>
                  <a:solidFill>
                    <a:schemeClr val="tx1"/>
                  </a:solidFill>
                  <a:latin typeface="Arial" panose="020B0604020202020204" pitchFamily="34" charset="0"/>
                </a:defRPr>
              </a:lvl5pPr>
              <a:lvl6pPr marL="2514600" indent="-228600" defTabSz="873125" eaLnBrk="0" fontAlgn="base" hangingPunct="0">
                <a:spcBef>
                  <a:spcPct val="0"/>
                </a:spcBef>
                <a:spcAft>
                  <a:spcPct val="0"/>
                </a:spcAft>
                <a:defRPr>
                  <a:solidFill>
                    <a:schemeClr val="tx1"/>
                  </a:solidFill>
                  <a:latin typeface="Arial" panose="020B0604020202020204" pitchFamily="34" charset="0"/>
                </a:defRPr>
              </a:lvl6pPr>
              <a:lvl7pPr marL="2971800" indent="-228600" defTabSz="873125" eaLnBrk="0" fontAlgn="base" hangingPunct="0">
                <a:spcBef>
                  <a:spcPct val="0"/>
                </a:spcBef>
                <a:spcAft>
                  <a:spcPct val="0"/>
                </a:spcAft>
                <a:defRPr>
                  <a:solidFill>
                    <a:schemeClr val="tx1"/>
                  </a:solidFill>
                  <a:latin typeface="Arial" panose="020B0604020202020204" pitchFamily="34" charset="0"/>
                </a:defRPr>
              </a:lvl7pPr>
              <a:lvl8pPr marL="3429000" indent="-228600" defTabSz="873125" eaLnBrk="0" fontAlgn="base" hangingPunct="0">
                <a:spcBef>
                  <a:spcPct val="0"/>
                </a:spcBef>
                <a:spcAft>
                  <a:spcPct val="0"/>
                </a:spcAft>
                <a:defRPr>
                  <a:solidFill>
                    <a:schemeClr val="tx1"/>
                  </a:solidFill>
                  <a:latin typeface="Arial" panose="020B0604020202020204" pitchFamily="34" charset="0"/>
                </a:defRPr>
              </a:lvl8pPr>
              <a:lvl9pPr marL="3886200" indent="-228600" defTabSz="873125"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500" b="1">
                  <a:solidFill>
                    <a:srgbClr val="000000"/>
                  </a:solidFill>
                  <a:latin typeface="Calibri" panose="020F0502020204030204" pitchFamily="34" charset="0"/>
                </a:rPr>
                <a:t>2009 D3</a:t>
              </a:r>
            </a:p>
          </p:txBody>
        </p:sp>
        <p:sp>
          <p:nvSpPr>
            <p:cNvPr id="149544" name="Text Box 27"/>
            <p:cNvSpPr txBox="1">
              <a:spLocks noChangeArrowheads="1"/>
            </p:cNvSpPr>
            <p:nvPr/>
          </p:nvSpPr>
          <p:spPr bwMode="auto">
            <a:xfrm>
              <a:off x="5753223" y="2650998"/>
              <a:ext cx="198894" cy="3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623" tIns="9811" rIns="19623" bIns="9811">
              <a:spAutoFit/>
            </a:bodyPr>
            <a:lstStyle>
              <a:lvl1pPr defTabSz="873125" eaLnBrk="0" hangingPunct="0">
                <a:defRPr>
                  <a:solidFill>
                    <a:schemeClr val="tx1"/>
                  </a:solidFill>
                  <a:latin typeface="Arial" panose="020B0604020202020204" pitchFamily="34" charset="0"/>
                </a:defRPr>
              </a:lvl1pPr>
              <a:lvl2pPr marL="742950" indent="-285750" defTabSz="873125" eaLnBrk="0" hangingPunct="0">
                <a:defRPr>
                  <a:solidFill>
                    <a:schemeClr val="tx1"/>
                  </a:solidFill>
                  <a:latin typeface="Arial" panose="020B0604020202020204" pitchFamily="34" charset="0"/>
                </a:defRPr>
              </a:lvl2pPr>
              <a:lvl3pPr marL="1143000" indent="-228600" defTabSz="873125" eaLnBrk="0" hangingPunct="0">
                <a:defRPr>
                  <a:solidFill>
                    <a:schemeClr val="tx1"/>
                  </a:solidFill>
                  <a:latin typeface="Arial" panose="020B0604020202020204" pitchFamily="34" charset="0"/>
                </a:defRPr>
              </a:lvl3pPr>
              <a:lvl4pPr marL="1600200" indent="-228600" defTabSz="873125" eaLnBrk="0" hangingPunct="0">
                <a:defRPr>
                  <a:solidFill>
                    <a:schemeClr val="tx1"/>
                  </a:solidFill>
                  <a:latin typeface="Arial" panose="020B0604020202020204" pitchFamily="34" charset="0"/>
                </a:defRPr>
              </a:lvl4pPr>
              <a:lvl5pPr marL="2057400" indent="-228600" defTabSz="873125" eaLnBrk="0" hangingPunct="0">
                <a:defRPr>
                  <a:solidFill>
                    <a:schemeClr val="tx1"/>
                  </a:solidFill>
                  <a:latin typeface="Arial" panose="020B0604020202020204" pitchFamily="34" charset="0"/>
                </a:defRPr>
              </a:lvl5pPr>
              <a:lvl6pPr marL="2514600" indent="-228600" defTabSz="873125" eaLnBrk="0" fontAlgn="base" hangingPunct="0">
                <a:spcBef>
                  <a:spcPct val="0"/>
                </a:spcBef>
                <a:spcAft>
                  <a:spcPct val="0"/>
                </a:spcAft>
                <a:defRPr>
                  <a:solidFill>
                    <a:schemeClr val="tx1"/>
                  </a:solidFill>
                  <a:latin typeface="Arial" panose="020B0604020202020204" pitchFamily="34" charset="0"/>
                </a:defRPr>
              </a:lvl6pPr>
              <a:lvl7pPr marL="2971800" indent="-228600" defTabSz="873125" eaLnBrk="0" fontAlgn="base" hangingPunct="0">
                <a:spcBef>
                  <a:spcPct val="0"/>
                </a:spcBef>
                <a:spcAft>
                  <a:spcPct val="0"/>
                </a:spcAft>
                <a:defRPr>
                  <a:solidFill>
                    <a:schemeClr val="tx1"/>
                  </a:solidFill>
                  <a:latin typeface="Arial" panose="020B0604020202020204" pitchFamily="34" charset="0"/>
                </a:defRPr>
              </a:lvl7pPr>
              <a:lvl8pPr marL="3429000" indent="-228600" defTabSz="873125" eaLnBrk="0" fontAlgn="base" hangingPunct="0">
                <a:spcBef>
                  <a:spcPct val="0"/>
                </a:spcBef>
                <a:spcAft>
                  <a:spcPct val="0"/>
                </a:spcAft>
                <a:defRPr>
                  <a:solidFill>
                    <a:schemeClr val="tx1"/>
                  </a:solidFill>
                  <a:latin typeface="Arial" panose="020B0604020202020204" pitchFamily="34" charset="0"/>
                </a:defRPr>
              </a:lvl8pPr>
              <a:lvl9pPr marL="3886200" indent="-228600" defTabSz="873125"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500" b="1">
                  <a:solidFill>
                    <a:srgbClr val="FFFFFF"/>
                  </a:solidFill>
                  <a:latin typeface="Calibri" panose="020F0502020204030204" pitchFamily="34" charset="0"/>
                </a:rPr>
                <a:t>2010 D1</a:t>
              </a:r>
            </a:p>
          </p:txBody>
        </p:sp>
        <p:sp>
          <p:nvSpPr>
            <p:cNvPr id="149545" name="Text Box 28"/>
            <p:cNvSpPr txBox="1">
              <a:spLocks noChangeArrowheads="1"/>
            </p:cNvSpPr>
            <p:nvPr/>
          </p:nvSpPr>
          <p:spPr bwMode="auto">
            <a:xfrm>
              <a:off x="6961853" y="2648692"/>
              <a:ext cx="198894" cy="3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623" tIns="9811" rIns="19623" bIns="9811">
              <a:spAutoFit/>
            </a:bodyPr>
            <a:lstStyle>
              <a:lvl1pPr defTabSz="873125" eaLnBrk="0" hangingPunct="0">
                <a:defRPr>
                  <a:solidFill>
                    <a:schemeClr val="tx1"/>
                  </a:solidFill>
                  <a:latin typeface="Arial" panose="020B0604020202020204" pitchFamily="34" charset="0"/>
                </a:defRPr>
              </a:lvl1pPr>
              <a:lvl2pPr marL="742950" indent="-285750" defTabSz="873125" eaLnBrk="0" hangingPunct="0">
                <a:defRPr>
                  <a:solidFill>
                    <a:schemeClr val="tx1"/>
                  </a:solidFill>
                  <a:latin typeface="Arial" panose="020B0604020202020204" pitchFamily="34" charset="0"/>
                </a:defRPr>
              </a:lvl2pPr>
              <a:lvl3pPr marL="1143000" indent="-228600" defTabSz="873125" eaLnBrk="0" hangingPunct="0">
                <a:defRPr>
                  <a:solidFill>
                    <a:schemeClr val="tx1"/>
                  </a:solidFill>
                  <a:latin typeface="Arial" panose="020B0604020202020204" pitchFamily="34" charset="0"/>
                </a:defRPr>
              </a:lvl3pPr>
              <a:lvl4pPr marL="1600200" indent="-228600" defTabSz="873125" eaLnBrk="0" hangingPunct="0">
                <a:defRPr>
                  <a:solidFill>
                    <a:schemeClr val="tx1"/>
                  </a:solidFill>
                  <a:latin typeface="Arial" panose="020B0604020202020204" pitchFamily="34" charset="0"/>
                </a:defRPr>
              </a:lvl4pPr>
              <a:lvl5pPr marL="2057400" indent="-228600" defTabSz="873125" eaLnBrk="0" hangingPunct="0">
                <a:defRPr>
                  <a:solidFill>
                    <a:schemeClr val="tx1"/>
                  </a:solidFill>
                  <a:latin typeface="Arial" panose="020B0604020202020204" pitchFamily="34" charset="0"/>
                </a:defRPr>
              </a:lvl5pPr>
              <a:lvl6pPr marL="2514600" indent="-228600" defTabSz="873125" eaLnBrk="0" fontAlgn="base" hangingPunct="0">
                <a:spcBef>
                  <a:spcPct val="0"/>
                </a:spcBef>
                <a:spcAft>
                  <a:spcPct val="0"/>
                </a:spcAft>
                <a:defRPr>
                  <a:solidFill>
                    <a:schemeClr val="tx1"/>
                  </a:solidFill>
                  <a:latin typeface="Arial" panose="020B0604020202020204" pitchFamily="34" charset="0"/>
                </a:defRPr>
              </a:lvl6pPr>
              <a:lvl7pPr marL="2971800" indent="-228600" defTabSz="873125" eaLnBrk="0" fontAlgn="base" hangingPunct="0">
                <a:spcBef>
                  <a:spcPct val="0"/>
                </a:spcBef>
                <a:spcAft>
                  <a:spcPct val="0"/>
                </a:spcAft>
                <a:defRPr>
                  <a:solidFill>
                    <a:schemeClr val="tx1"/>
                  </a:solidFill>
                  <a:latin typeface="Arial" panose="020B0604020202020204" pitchFamily="34" charset="0"/>
                </a:defRPr>
              </a:lvl7pPr>
              <a:lvl8pPr marL="3429000" indent="-228600" defTabSz="873125" eaLnBrk="0" fontAlgn="base" hangingPunct="0">
                <a:spcBef>
                  <a:spcPct val="0"/>
                </a:spcBef>
                <a:spcAft>
                  <a:spcPct val="0"/>
                </a:spcAft>
                <a:defRPr>
                  <a:solidFill>
                    <a:schemeClr val="tx1"/>
                  </a:solidFill>
                  <a:latin typeface="Arial" panose="020B0604020202020204" pitchFamily="34" charset="0"/>
                </a:defRPr>
              </a:lvl8pPr>
              <a:lvl9pPr marL="3886200" indent="-228600" defTabSz="873125"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500" b="1">
                  <a:solidFill>
                    <a:srgbClr val="FFFFFF"/>
                  </a:solidFill>
                  <a:latin typeface="Calibri" panose="020F0502020204030204" pitchFamily="34" charset="0"/>
                </a:rPr>
                <a:t>2010 D2</a:t>
              </a:r>
            </a:p>
          </p:txBody>
        </p:sp>
        <p:sp>
          <p:nvSpPr>
            <p:cNvPr id="149546" name="Text Box 29"/>
            <p:cNvSpPr txBox="1">
              <a:spLocks noChangeArrowheads="1"/>
            </p:cNvSpPr>
            <p:nvPr/>
          </p:nvSpPr>
          <p:spPr bwMode="auto">
            <a:xfrm>
              <a:off x="5753223" y="3204773"/>
              <a:ext cx="198894" cy="3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623" tIns="9811" rIns="19623" bIns="9811">
              <a:spAutoFit/>
            </a:bodyPr>
            <a:lstStyle>
              <a:lvl1pPr defTabSz="873125" eaLnBrk="0" hangingPunct="0">
                <a:defRPr>
                  <a:solidFill>
                    <a:schemeClr val="tx1"/>
                  </a:solidFill>
                  <a:latin typeface="Arial" panose="020B0604020202020204" pitchFamily="34" charset="0"/>
                </a:defRPr>
              </a:lvl1pPr>
              <a:lvl2pPr marL="742950" indent="-285750" defTabSz="873125" eaLnBrk="0" hangingPunct="0">
                <a:defRPr>
                  <a:solidFill>
                    <a:schemeClr val="tx1"/>
                  </a:solidFill>
                  <a:latin typeface="Arial" panose="020B0604020202020204" pitchFamily="34" charset="0"/>
                </a:defRPr>
              </a:lvl2pPr>
              <a:lvl3pPr marL="1143000" indent="-228600" defTabSz="873125" eaLnBrk="0" hangingPunct="0">
                <a:defRPr>
                  <a:solidFill>
                    <a:schemeClr val="tx1"/>
                  </a:solidFill>
                  <a:latin typeface="Arial" panose="020B0604020202020204" pitchFamily="34" charset="0"/>
                </a:defRPr>
              </a:lvl3pPr>
              <a:lvl4pPr marL="1600200" indent="-228600" defTabSz="873125" eaLnBrk="0" hangingPunct="0">
                <a:defRPr>
                  <a:solidFill>
                    <a:schemeClr val="tx1"/>
                  </a:solidFill>
                  <a:latin typeface="Arial" panose="020B0604020202020204" pitchFamily="34" charset="0"/>
                </a:defRPr>
              </a:lvl4pPr>
              <a:lvl5pPr marL="2057400" indent="-228600" defTabSz="873125" eaLnBrk="0" hangingPunct="0">
                <a:defRPr>
                  <a:solidFill>
                    <a:schemeClr val="tx1"/>
                  </a:solidFill>
                  <a:latin typeface="Arial" panose="020B0604020202020204" pitchFamily="34" charset="0"/>
                </a:defRPr>
              </a:lvl5pPr>
              <a:lvl6pPr marL="2514600" indent="-228600" defTabSz="873125" eaLnBrk="0" fontAlgn="base" hangingPunct="0">
                <a:spcBef>
                  <a:spcPct val="0"/>
                </a:spcBef>
                <a:spcAft>
                  <a:spcPct val="0"/>
                </a:spcAft>
                <a:defRPr>
                  <a:solidFill>
                    <a:schemeClr val="tx1"/>
                  </a:solidFill>
                  <a:latin typeface="Arial" panose="020B0604020202020204" pitchFamily="34" charset="0"/>
                </a:defRPr>
              </a:lvl6pPr>
              <a:lvl7pPr marL="2971800" indent="-228600" defTabSz="873125" eaLnBrk="0" fontAlgn="base" hangingPunct="0">
                <a:spcBef>
                  <a:spcPct val="0"/>
                </a:spcBef>
                <a:spcAft>
                  <a:spcPct val="0"/>
                </a:spcAft>
                <a:defRPr>
                  <a:solidFill>
                    <a:schemeClr val="tx1"/>
                  </a:solidFill>
                  <a:latin typeface="Arial" panose="020B0604020202020204" pitchFamily="34" charset="0"/>
                </a:defRPr>
              </a:lvl7pPr>
              <a:lvl8pPr marL="3429000" indent="-228600" defTabSz="873125" eaLnBrk="0" fontAlgn="base" hangingPunct="0">
                <a:spcBef>
                  <a:spcPct val="0"/>
                </a:spcBef>
                <a:spcAft>
                  <a:spcPct val="0"/>
                </a:spcAft>
                <a:defRPr>
                  <a:solidFill>
                    <a:schemeClr val="tx1"/>
                  </a:solidFill>
                  <a:latin typeface="Arial" panose="020B0604020202020204" pitchFamily="34" charset="0"/>
                </a:defRPr>
              </a:lvl8pPr>
              <a:lvl9pPr marL="3886200" indent="-228600" defTabSz="873125"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500" b="1">
                  <a:solidFill>
                    <a:srgbClr val="FFFFFF"/>
                  </a:solidFill>
                  <a:latin typeface="Calibri" panose="020F0502020204030204" pitchFamily="34" charset="0"/>
                </a:rPr>
                <a:t>2010 D3</a:t>
              </a:r>
            </a:p>
          </p:txBody>
        </p:sp>
        <p:sp>
          <p:nvSpPr>
            <p:cNvPr id="149547" name="Text Box 30"/>
            <p:cNvSpPr txBox="1">
              <a:spLocks noChangeArrowheads="1"/>
            </p:cNvSpPr>
            <p:nvPr/>
          </p:nvSpPr>
          <p:spPr bwMode="auto">
            <a:xfrm>
              <a:off x="6961853" y="3202724"/>
              <a:ext cx="198894" cy="3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623" tIns="9811" rIns="19623" bIns="9811">
              <a:spAutoFit/>
            </a:bodyPr>
            <a:lstStyle>
              <a:lvl1pPr defTabSz="873125" eaLnBrk="0" hangingPunct="0">
                <a:defRPr>
                  <a:solidFill>
                    <a:schemeClr val="tx1"/>
                  </a:solidFill>
                  <a:latin typeface="Arial" panose="020B0604020202020204" pitchFamily="34" charset="0"/>
                </a:defRPr>
              </a:lvl1pPr>
              <a:lvl2pPr marL="742950" indent="-285750" defTabSz="873125" eaLnBrk="0" hangingPunct="0">
                <a:defRPr>
                  <a:solidFill>
                    <a:schemeClr val="tx1"/>
                  </a:solidFill>
                  <a:latin typeface="Arial" panose="020B0604020202020204" pitchFamily="34" charset="0"/>
                </a:defRPr>
              </a:lvl2pPr>
              <a:lvl3pPr marL="1143000" indent="-228600" defTabSz="873125" eaLnBrk="0" hangingPunct="0">
                <a:defRPr>
                  <a:solidFill>
                    <a:schemeClr val="tx1"/>
                  </a:solidFill>
                  <a:latin typeface="Arial" panose="020B0604020202020204" pitchFamily="34" charset="0"/>
                </a:defRPr>
              </a:lvl3pPr>
              <a:lvl4pPr marL="1600200" indent="-228600" defTabSz="873125" eaLnBrk="0" hangingPunct="0">
                <a:defRPr>
                  <a:solidFill>
                    <a:schemeClr val="tx1"/>
                  </a:solidFill>
                  <a:latin typeface="Arial" panose="020B0604020202020204" pitchFamily="34" charset="0"/>
                </a:defRPr>
              </a:lvl4pPr>
              <a:lvl5pPr marL="2057400" indent="-228600" defTabSz="873125" eaLnBrk="0" hangingPunct="0">
                <a:defRPr>
                  <a:solidFill>
                    <a:schemeClr val="tx1"/>
                  </a:solidFill>
                  <a:latin typeface="Arial" panose="020B0604020202020204" pitchFamily="34" charset="0"/>
                </a:defRPr>
              </a:lvl5pPr>
              <a:lvl6pPr marL="2514600" indent="-228600" defTabSz="873125" eaLnBrk="0" fontAlgn="base" hangingPunct="0">
                <a:spcBef>
                  <a:spcPct val="0"/>
                </a:spcBef>
                <a:spcAft>
                  <a:spcPct val="0"/>
                </a:spcAft>
                <a:defRPr>
                  <a:solidFill>
                    <a:schemeClr val="tx1"/>
                  </a:solidFill>
                  <a:latin typeface="Arial" panose="020B0604020202020204" pitchFamily="34" charset="0"/>
                </a:defRPr>
              </a:lvl6pPr>
              <a:lvl7pPr marL="2971800" indent="-228600" defTabSz="873125" eaLnBrk="0" fontAlgn="base" hangingPunct="0">
                <a:spcBef>
                  <a:spcPct val="0"/>
                </a:spcBef>
                <a:spcAft>
                  <a:spcPct val="0"/>
                </a:spcAft>
                <a:defRPr>
                  <a:solidFill>
                    <a:schemeClr val="tx1"/>
                  </a:solidFill>
                  <a:latin typeface="Arial" panose="020B0604020202020204" pitchFamily="34" charset="0"/>
                </a:defRPr>
              </a:lvl7pPr>
              <a:lvl8pPr marL="3429000" indent="-228600" defTabSz="873125" eaLnBrk="0" fontAlgn="base" hangingPunct="0">
                <a:spcBef>
                  <a:spcPct val="0"/>
                </a:spcBef>
                <a:spcAft>
                  <a:spcPct val="0"/>
                </a:spcAft>
                <a:defRPr>
                  <a:solidFill>
                    <a:schemeClr val="tx1"/>
                  </a:solidFill>
                  <a:latin typeface="Arial" panose="020B0604020202020204" pitchFamily="34" charset="0"/>
                </a:defRPr>
              </a:lvl8pPr>
              <a:lvl9pPr marL="3886200" indent="-228600" defTabSz="873125"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500" b="1">
                  <a:solidFill>
                    <a:srgbClr val="FFFFFF"/>
                  </a:solidFill>
                  <a:latin typeface="Calibri" panose="020F0502020204030204" pitchFamily="34" charset="0"/>
                </a:rPr>
                <a:t>2010 D4</a:t>
              </a:r>
            </a:p>
          </p:txBody>
        </p:sp>
      </p:grpSp>
      <p:sp>
        <p:nvSpPr>
          <p:cNvPr id="149507" name="30 CuadroTexto"/>
          <p:cNvSpPr txBox="1">
            <a:spLocks noChangeArrowheads="1"/>
          </p:cNvSpPr>
          <p:nvPr/>
        </p:nvSpPr>
        <p:spPr bwMode="auto">
          <a:xfrm>
            <a:off x="190501" y="1269715"/>
            <a:ext cx="1944687" cy="1200329"/>
          </a:xfrm>
          <a:prstGeom prst="rect">
            <a:avLst/>
          </a:prstGeom>
          <a:solidFill>
            <a:srgbClr val="FFC000"/>
          </a:solidFill>
          <a:ln w="9525">
            <a:solidFill>
              <a:schemeClr val="accent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2400" b="1" dirty="0">
                <a:solidFill>
                  <a:srgbClr val="000000"/>
                </a:solidFill>
                <a:latin typeface="Calibri" panose="020F0502020204030204" pitchFamily="34" charset="0"/>
              </a:rPr>
              <a:t>MISIÓN SMOS</a:t>
            </a:r>
          </a:p>
          <a:p>
            <a:pPr eaLnBrk="1" hangingPunct="1"/>
            <a:r>
              <a:rPr lang="es-ES" altLang="es-ES" sz="2400" b="1" dirty="0">
                <a:solidFill>
                  <a:srgbClr val="000000"/>
                </a:solidFill>
                <a:latin typeface="Calibri" panose="020F0502020204030204" pitchFamily="34" charset="0"/>
              </a:rPr>
              <a:t>RESULTADOS:</a:t>
            </a:r>
            <a:endParaRPr lang="es-ES" altLang="es-ES" sz="2000" b="1" dirty="0">
              <a:solidFill>
                <a:srgbClr val="000000"/>
              </a:solidFill>
              <a:cs typeface="Arial" panose="020B0604020202020204" pitchFamily="34" charset="0"/>
            </a:endParaRPr>
          </a:p>
        </p:txBody>
      </p:sp>
      <p:sp>
        <p:nvSpPr>
          <p:cNvPr id="149508" name="31 CuadroTexto"/>
          <p:cNvSpPr txBox="1">
            <a:spLocks noChangeArrowheads="1"/>
          </p:cNvSpPr>
          <p:nvPr/>
        </p:nvSpPr>
        <p:spPr bwMode="auto">
          <a:xfrm>
            <a:off x="7096550" y="958075"/>
            <a:ext cx="1871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b="1" dirty="0">
                <a:solidFill>
                  <a:srgbClr val="000000"/>
                </a:solidFill>
                <a:latin typeface="Calibri" panose="020F0502020204030204" pitchFamily="34" charset="0"/>
              </a:rPr>
              <a:t>PIXEL SMOS</a:t>
            </a:r>
          </a:p>
        </p:txBody>
      </p:sp>
      <p:sp>
        <p:nvSpPr>
          <p:cNvPr id="149509" name="32 CuadroTexto"/>
          <p:cNvSpPr txBox="1">
            <a:spLocks noChangeArrowheads="1"/>
          </p:cNvSpPr>
          <p:nvPr/>
        </p:nvSpPr>
        <p:spPr bwMode="auto">
          <a:xfrm>
            <a:off x="1703388" y="2636839"/>
            <a:ext cx="863600" cy="369887"/>
          </a:xfrm>
          <a:prstGeom prst="rect">
            <a:avLst/>
          </a:prstGeom>
          <a:solidFill>
            <a:srgbClr val="FF0000"/>
          </a:solidFill>
          <a:ln w="9525">
            <a:solidFill>
              <a:srgbClr val="FFFF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b="1">
                <a:solidFill>
                  <a:srgbClr val="000000"/>
                </a:solidFill>
                <a:latin typeface="Calibri" panose="020F0502020204030204" pitchFamily="34" charset="0"/>
              </a:rPr>
              <a:t>2008</a:t>
            </a:r>
          </a:p>
        </p:txBody>
      </p:sp>
      <p:sp>
        <p:nvSpPr>
          <p:cNvPr id="149510" name="33 CuadroTexto"/>
          <p:cNvSpPr txBox="1">
            <a:spLocks noChangeArrowheads="1"/>
          </p:cNvSpPr>
          <p:nvPr/>
        </p:nvSpPr>
        <p:spPr bwMode="auto">
          <a:xfrm>
            <a:off x="4440239" y="2636839"/>
            <a:ext cx="1150937"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b="1">
                <a:solidFill>
                  <a:srgbClr val="000000"/>
                </a:solidFill>
                <a:latin typeface="Calibri" panose="020F0502020204030204" pitchFamily="34" charset="0"/>
              </a:rPr>
              <a:t>2009</a:t>
            </a:r>
          </a:p>
        </p:txBody>
      </p:sp>
      <p:sp>
        <p:nvSpPr>
          <p:cNvPr id="149511" name="34 CuadroTexto"/>
          <p:cNvSpPr txBox="1">
            <a:spLocks noChangeArrowheads="1"/>
          </p:cNvSpPr>
          <p:nvPr/>
        </p:nvSpPr>
        <p:spPr bwMode="auto">
          <a:xfrm>
            <a:off x="9191626" y="2565400"/>
            <a:ext cx="1152525" cy="3683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b="1">
                <a:solidFill>
                  <a:srgbClr val="000000"/>
                </a:solidFill>
                <a:latin typeface="Calibri" panose="020F0502020204030204" pitchFamily="34" charset="0"/>
              </a:rPr>
              <a:t>2010</a:t>
            </a:r>
          </a:p>
        </p:txBody>
      </p:sp>
      <p:sp>
        <p:nvSpPr>
          <p:cNvPr id="37" name="36 Abrir llave"/>
          <p:cNvSpPr/>
          <p:nvPr/>
        </p:nvSpPr>
        <p:spPr>
          <a:xfrm rot="5400000">
            <a:off x="2531270" y="2024857"/>
            <a:ext cx="360362" cy="201612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
              <a:solidFill>
                <a:prstClr val="black"/>
              </a:solidFill>
              <a:latin typeface="Arial"/>
            </a:endParaRPr>
          </a:p>
        </p:txBody>
      </p:sp>
      <p:sp>
        <p:nvSpPr>
          <p:cNvPr id="38" name="37 Abrir llave"/>
          <p:cNvSpPr/>
          <p:nvPr/>
        </p:nvSpPr>
        <p:spPr>
          <a:xfrm rot="5400000">
            <a:off x="5519738" y="1268413"/>
            <a:ext cx="360362" cy="35290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
              <a:solidFill>
                <a:prstClr val="black"/>
              </a:solidFill>
              <a:latin typeface="Arial"/>
            </a:endParaRPr>
          </a:p>
        </p:txBody>
      </p:sp>
      <p:sp>
        <p:nvSpPr>
          <p:cNvPr id="39" name="38 Abrir llave"/>
          <p:cNvSpPr/>
          <p:nvPr/>
        </p:nvSpPr>
        <p:spPr>
          <a:xfrm rot="5400000">
            <a:off x="8759826" y="1600201"/>
            <a:ext cx="360362" cy="2808287"/>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
              <a:solidFill>
                <a:prstClr val="black"/>
              </a:solidFill>
              <a:latin typeface="Arial"/>
            </a:endParaRPr>
          </a:p>
        </p:txBody>
      </p:sp>
      <p:pic>
        <p:nvPicPr>
          <p:cNvPr id="149515" name="Picture 2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20839" y="6524626"/>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9516" name="Object 4"/>
          <p:cNvGraphicFramePr>
            <a:graphicFrameLocks noChangeAspect="1"/>
          </p:cNvGraphicFramePr>
          <p:nvPr/>
        </p:nvGraphicFramePr>
        <p:xfrm>
          <a:off x="2063751" y="6524626"/>
          <a:ext cx="366713" cy="333375"/>
        </p:xfrm>
        <a:graphic>
          <a:graphicData uri="http://schemas.openxmlformats.org/presentationml/2006/ole">
            <mc:AlternateContent xmlns:mc="http://schemas.openxmlformats.org/markup-compatibility/2006">
              <mc:Choice xmlns:v="urn:schemas-microsoft-com:vml" Requires="v">
                <p:oleObj spid="_x0000_s4131" name="Picture" r:id="rId16" imgW="991073" imgH="915117" progId="Word.Picture.8">
                  <p:embed/>
                </p:oleObj>
              </mc:Choice>
              <mc:Fallback>
                <p:oleObj name="Picture" r:id="rId16" imgW="991073" imgH="915117" progId="Word.Picture.8">
                  <p:embed/>
                  <p:pic>
                    <p:nvPicPr>
                      <p:cNvPr id="149516" name="Object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63751" y="6524626"/>
                        <a:ext cx="3667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9517" name="41 CuadroTexto"/>
          <p:cNvSpPr txBox="1">
            <a:spLocks noChangeArrowheads="1"/>
          </p:cNvSpPr>
          <p:nvPr/>
        </p:nvSpPr>
        <p:spPr bwMode="auto">
          <a:xfrm>
            <a:off x="2424113" y="6581776"/>
            <a:ext cx="5759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1200">
                <a:solidFill>
                  <a:srgbClr val="000000"/>
                </a:solidFill>
                <a:latin typeface="Calibri" panose="020F0502020204030204" pitchFamily="34" charset="0"/>
              </a:rPr>
              <a:t>DEPARTAMENTO DE PLANIFICACIÓN TERRITORIAL</a:t>
            </a:r>
          </a:p>
        </p:txBody>
      </p:sp>
      <p:pic>
        <p:nvPicPr>
          <p:cNvPr id="149518" name="Picture 4" descr="muestreocampañas"/>
          <p:cNvPicPr>
            <a:picLocks noChangeAspect="1" noChangeArrowheads="1"/>
          </p:cNvPicPr>
          <p:nvPr/>
        </p:nvPicPr>
        <p:blipFill>
          <a:blip r:embed="rId18" cstate="print">
            <a:extLst>
              <a:ext uri="{28A0092B-C50C-407E-A947-70E740481C1C}">
                <a14:useLocalDpi xmlns:a14="http://schemas.microsoft.com/office/drawing/2010/main" val="0"/>
              </a:ext>
            </a:extLst>
          </a:blip>
          <a:srcRect l="1646" t="2534" r="19174" b="1389"/>
          <a:stretch>
            <a:fillRect/>
          </a:stretch>
        </p:blipFill>
        <p:spPr bwMode="auto">
          <a:xfrm>
            <a:off x="4511675" y="692150"/>
            <a:ext cx="2179638"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43 Flecha abajo"/>
          <p:cNvSpPr/>
          <p:nvPr/>
        </p:nvSpPr>
        <p:spPr>
          <a:xfrm rot="14936962">
            <a:off x="3770313" y="-238125"/>
            <a:ext cx="211138" cy="411003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Arial"/>
            </a:endParaRPr>
          </a:p>
        </p:txBody>
      </p:sp>
      <p:sp>
        <p:nvSpPr>
          <p:cNvPr id="45" name="44 Flecha abajo"/>
          <p:cNvSpPr/>
          <p:nvPr/>
        </p:nvSpPr>
        <p:spPr>
          <a:xfrm rot="6724856" flipH="1">
            <a:off x="7573964" y="500064"/>
            <a:ext cx="174625" cy="3152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Arial"/>
            </a:endParaRPr>
          </a:p>
        </p:txBody>
      </p:sp>
      <p:sp>
        <p:nvSpPr>
          <p:cNvPr id="46" name="45 Flecha abajo"/>
          <p:cNvSpPr/>
          <p:nvPr/>
        </p:nvSpPr>
        <p:spPr>
          <a:xfrm rot="13298189">
            <a:off x="5351463" y="1782764"/>
            <a:ext cx="220662" cy="107632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Arial"/>
            </a:endParaRPr>
          </a:p>
        </p:txBody>
      </p:sp>
      <p:sp>
        <p:nvSpPr>
          <p:cNvPr id="149522" name="46 CuadroTexto"/>
          <p:cNvSpPr txBox="1">
            <a:spLocks noChangeArrowheads="1"/>
          </p:cNvSpPr>
          <p:nvPr/>
        </p:nvSpPr>
        <p:spPr bwMode="auto">
          <a:xfrm>
            <a:off x="8663364" y="774384"/>
            <a:ext cx="3218700" cy="1631216"/>
          </a:xfrm>
          <a:prstGeom prst="rect">
            <a:avLst/>
          </a:prstGeom>
          <a:solidFill>
            <a:srgbClr val="FFC000"/>
          </a:solidFill>
          <a:ln w="9525">
            <a:solidFill>
              <a:schemeClr val="accent1"/>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2000" b="1" dirty="0">
                <a:solidFill>
                  <a:srgbClr val="1F497D"/>
                </a:solidFill>
                <a:cs typeface="Arial" panose="020B0604020202020204" pitchFamily="34" charset="0"/>
              </a:rPr>
              <a:t>HUMEDAD CAMPAÑAS 2008, 2009 Y 2010 EN LAS UNIDADES AMBIENTALES DEL AREA</a:t>
            </a:r>
          </a:p>
        </p:txBody>
      </p:sp>
      <p:sp>
        <p:nvSpPr>
          <p:cNvPr id="149523" name="47 CuadroTexto"/>
          <p:cNvSpPr txBox="1">
            <a:spLocks noChangeArrowheads="1"/>
          </p:cNvSpPr>
          <p:nvPr/>
        </p:nvSpPr>
        <p:spPr bwMode="auto">
          <a:xfrm>
            <a:off x="4943476" y="6165850"/>
            <a:ext cx="1152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a:solidFill>
                  <a:srgbClr val="000000"/>
                </a:solidFill>
                <a:latin typeface="Calibri" panose="020F0502020204030204" pitchFamily="34" charset="0"/>
              </a:rPr>
              <a:t>0,3 m</a:t>
            </a:r>
            <a:r>
              <a:rPr lang="es-ES" altLang="es-ES" baseline="30000">
                <a:solidFill>
                  <a:srgbClr val="000000"/>
                </a:solidFill>
                <a:latin typeface="Calibri" panose="020F0502020204030204" pitchFamily="34" charset="0"/>
              </a:rPr>
              <a:t>3</a:t>
            </a:r>
            <a:r>
              <a:rPr lang="es-ES" altLang="es-ES">
                <a:solidFill>
                  <a:srgbClr val="000000"/>
                </a:solidFill>
                <a:latin typeface="Calibri" panose="020F0502020204030204" pitchFamily="34" charset="0"/>
              </a:rPr>
              <a:t>/m</a:t>
            </a:r>
            <a:r>
              <a:rPr lang="es-ES" altLang="es-ES" baseline="30000">
                <a:solidFill>
                  <a:srgbClr val="000000"/>
                </a:solidFill>
                <a:latin typeface="Calibri" panose="020F0502020204030204" pitchFamily="34" charset="0"/>
              </a:rPr>
              <a:t>3</a:t>
            </a:r>
          </a:p>
        </p:txBody>
      </p:sp>
      <p:sp>
        <p:nvSpPr>
          <p:cNvPr id="149524" name="48 CuadroTexto"/>
          <p:cNvSpPr txBox="1">
            <a:spLocks noChangeArrowheads="1"/>
          </p:cNvSpPr>
          <p:nvPr/>
        </p:nvSpPr>
        <p:spPr bwMode="auto">
          <a:xfrm>
            <a:off x="8904289" y="6165850"/>
            <a:ext cx="1368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a:solidFill>
                  <a:srgbClr val="000000"/>
                </a:solidFill>
                <a:latin typeface="Calibri" panose="020F0502020204030204" pitchFamily="34" charset="0"/>
              </a:rPr>
              <a:t>0,0 m</a:t>
            </a:r>
            <a:r>
              <a:rPr lang="es-ES" altLang="es-ES" baseline="30000">
                <a:solidFill>
                  <a:srgbClr val="000000"/>
                </a:solidFill>
                <a:latin typeface="Calibri" panose="020F0502020204030204" pitchFamily="34" charset="0"/>
              </a:rPr>
              <a:t>3</a:t>
            </a:r>
            <a:r>
              <a:rPr lang="es-ES" altLang="es-ES">
                <a:solidFill>
                  <a:srgbClr val="000000"/>
                </a:solidFill>
                <a:latin typeface="Calibri" panose="020F0502020204030204" pitchFamily="34" charset="0"/>
              </a:rPr>
              <a:t>/m</a:t>
            </a:r>
            <a:r>
              <a:rPr lang="es-ES" altLang="es-ES" baseline="30000">
                <a:solidFill>
                  <a:srgbClr val="000000"/>
                </a:solidFill>
                <a:latin typeface="Calibri" panose="020F0502020204030204" pitchFamily="34" charset="0"/>
              </a:rPr>
              <a:t>3</a:t>
            </a:r>
          </a:p>
        </p:txBody>
      </p:sp>
      <p:sp>
        <p:nvSpPr>
          <p:cNvPr id="48" name="Text Box 2"/>
          <p:cNvSpPr txBox="1">
            <a:spLocks noChangeArrowheads="1"/>
          </p:cNvSpPr>
          <p:nvPr/>
        </p:nvSpPr>
        <p:spPr bwMode="auto">
          <a:xfrm>
            <a:off x="2063751" y="96120"/>
            <a:ext cx="8429364" cy="461665"/>
          </a:xfrm>
          <a:prstGeom prst="rect">
            <a:avLst/>
          </a:prstGeom>
          <a:solidFill>
            <a:srgbClr val="009900"/>
          </a:solid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Bef>
                <a:spcPct val="50000"/>
              </a:spcBef>
            </a:pPr>
            <a:r>
              <a:rPr lang="es-ES" altLang="es-ES" sz="2400" b="1" dirty="0" smtClean="0">
                <a:solidFill>
                  <a:srgbClr val="FFFFFF"/>
                </a:solidFill>
              </a:rPr>
              <a:t>Agua en el suelo, función de la cubierta vegetal</a:t>
            </a:r>
            <a:endParaRPr lang="es-ES" altLang="es-ES" sz="2400" b="1" dirty="0">
              <a:solidFill>
                <a:srgbClr val="FFFFFF"/>
              </a:solidFill>
            </a:endParaRPr>
          </a:p>
        </p:txBody>
      </p:sp>
    </p:spTree>
    <p:extLst>
      <p:ext uri="{BB962C8B-B14F-4D97-AF65-F5344CB8AC3E}">
        <p14:creationId xmlns:p14="http://schemas.microsoft.com/office/powerpoint/2010/main" val="340622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9993" t="846" r="8438" b="-846"/>
          <a:stretch/>
        </p:blipFill>
        <p:spPr>
          <a:xfrm>
            <a:off x="9368852" y="5086175"/>
            <a:ext cx="2542949" cy="1771825"/>
          </a:xfrm>
          <a:prstGeom prst="rect">
            <a:avLst/>
          </a:prstGeom>
        </p:spPr>
      </p:pic>
      <p:pic>
        <p:nvPicPr>
          <p:cNvPr id="2" name="Imagen 1"/>
          <p:cNvPicPr>
            <a:picLocks noChangeAspect="1"/>
          </p:cNvPicPr>
          <p:nvPr/>
        </p:nvPicPr>
        <p:blipFill>
          <a:blip r:embed="rId3"/>
          <a:stretch>
            <a:fillRect/>
          </a:stretch>
        </p:blipFill>
        <p:spPr>
          <a:xfrm>
            <a:off x="1760901" y="218881"/>
            <a:ext cx="9089924" cy="6639119"/>
          </a:xfrm>
          <a:prstGeom prst="rect">
            <a:avLst/>
          </a:prstGeom>
        </p:spPr>
      </p:pic>
    </p:spTree>
    <p:extLst>
      <p:ext uri="{BB962C8B-B14F-4D97-AF65-F5344CB8AC3E}">
        <p14:creationId xmlns:p14="http://schemas.microsoft.com/office/powerpoint/2010/main" val="26411850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Tono\Desktop\FOTOS 16 MARZO 2019\imagenes tarjeta25 dic 16 marzo\IMG-20190303-WA0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438400" y="6183630"/>
            <a:ext cx="2232248" cy="52459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Calibri" panose="020F0502020204030204"/>
                <a:ea typeface="+mn-ea"/>
                <a:cs typeface="+mn-cs"/>
              </a:rPr>
              <a:t>A.  Latorre</a:t>
            </a:r>
          </a:p>
        </p:txBody>
      </p:sp>
      <p:sp>
        <p:nvSpPr>
          <p:cNvPr id="4" name="3 Rectángulo"/>
          <p:cNvSpPr/>
          <p:nvPr/>
        </p:nvSpPr>
        <p:spPr>
          <a:xfrm>
            <a:off x="2675620" y="183553"/>
            <a:ext cx="6840760" cy="52459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Cultivos de olivos y  laderas sin vegetación, sobre areniscas del </a:t>
            </a:r>
            <a:r>
              <a:rPr kumimoji="0" lang="es-ES" sz="1800" b="1" i="0" u="none" strike="noStrike" kern="1200" cap="none" spc="0" normalizeH="0" baseline="0" noProof="0" dirty="0" err="1">
                <a:ln>
                  <a:noFill/>
                </a:ln>
                <a:solidFill>
                  <a:prstClr val="white"/>
                </a:solidFill>
                <a:effectLst/>
                <a:uLnTx/>
                <a:uFillTx/>
                <a:latin typeface="Calibri" panose="020F0502020204030204"/>
                <a:ea typeface="+mn-ea"/>
                <a:cs typeface="+mn-cs"/>
              </a:rPr>
              <a:t>Buntsandstein</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(Rodeno).  </a:t>
            </a:r>
            <a:r>
              <a:rPr kumimoji="0" lang="es-E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s-ES" sz="1800" b="1" i="0" u="none" strike="noStrike" kern="1200" cap="none" spc="0" normalizeH="0" baseline="0" noProof="0" dirty="0" err="1" smtClean="0">
                <a:ln>
                  <a:noFill/>
                </a:ln>
                <a:solidFill>
                  <a:prstClr val="white"/>
                </a:solidFill>
                <a:effectLst/>
                <a:uLnTx/>
                <a:uFillTx/>
                <a:latin typeface="Calibri" panose="020F0502020204030204"/>
                <a:ea typeface="+mn-ea"/>
                <a:cs typeface="+mn-cs"/>
              </a:rPr>
              <a:t>Almedíjar</a:t>
            </a:r>
            <a:r>
              <a:rPr kumimoji="0" lang="es-E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s-ES" sz="18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s-E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Sierra </a:t>
            </a:r>
            <a:r>
              <a:rPr kumimoji="0" lang="es-ES" sz="1800" b="1" i="0" u="none" strike="noStrike" kern="1200" cap="none" spc="0" normalizeH="0" baseline="0" noProof="0" dirty="0" err="1">
                <a:ln>
                  <a:noFill/>
                </a:ln>
                <a:solidFill>
                  <a:prstClr val="white"/>
                </a:solidFill>
                <a:effectLst/>
                <a:uLnTx/>
                <a:uFillTx/>
                <a:latin typeface="Calibri" panose="020F0502020204030204"/>
                <a:ea typeface="+mn-ea"/>
                <a:cs typeface="+mn-cs"/>
              </a:rPr>
              <a:t>Espadán</a:t>
            </a: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6466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549275"/>
            <a:ext cx="2344737" cy="548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809" y="836713"/>
            <a:ext cx="3240509" cy="2438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1913171" y="6476305"/>
            <a:ext cx="1336377" cy="23066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Calibri" panose="020F0502020204030204"/>
                <a:ea typeface="+mn-ea"/>
                <a:cs typeface="+mn-cs"/>
              </a:rPr>
              <a:t>C. Antolín</a:t>
            </a:r>
          </a:p>
        </p:txBody>
      </p:sp>
      <p:sp>
        <p:nvSpPr>
          <p:cNvPr id="5" name="4 Rectángulo"/>
          <p:cNvSpPr/>
          <p:nvPr/>
        </p:nvSpPr>
        <p:spPr>
          <a:xfrm>
            <a:off x="3977954" y="70359"/>
            <a:ext cx="5346594" cy="52459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Viñas. Utiel</a:t>
            </a: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6033" y="1037578"/>
            <a:ext cx="2720847" cy="2015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2105" y="3964149"/>
            <a:ext cx="3614699" cy="2712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7809" y="3338666"/>
            <a:ext cx="3195605" cy="2394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a:spLocks noChangeArrowheads="1"/>
          </p:cNvSpPr>
          <p:nvPr/>
        </p:nvSpPr>
        <p:spPr bwMode="auto">
          <a:xfrm>
            <a:off x="8273095" y="6129676"/>
            <a:ext cx="2303784" cy="461962"/>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s-ES" sz="2400" b="1" i="0" u="none" strike="noStrike" kern="1200" cap="none" spc="0" normalizeH="0" baseline="0" noProof="0" dirty="0">
                <a:ln>
                  <a:noFill/>
                </a:ln>
                <a:solidFill>
                  <a:prstClr val="white"/>
                </a:solidFill>
                <a:effectLst/>
                <a:uLnTx/>
                <a:uFillTx/>
                <a:latin typeface="Arial" charset="0"/>
                <a:ea typeface="+mn-ea"/>
                <a:cs typeface="+mn-cs"/>
              </a:rPr>
              <a:t>INCEPTISOL</a:t>
            </a:r>
          </a:p>
        </p:txBody>
      </p:sp>
      <p:sp>
        <p:nvSpPr>
          <p:cNvPr id="11" name="10 CuadroTexto"/>
          <p:cNvSpPr txBox="1">
            <a:spLocks noChangeArrowheads="1"/>
          </p:cNvSpPr>
          <p:nvPr/>
        </p:nvSpPr>
        <p:spPr bwMode="auto">
          <a:xfrm>
            <a:off x="1939764" y="5575301"/>
            <a:ext cx="2303784" cy="461962"/>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s-ES" sz="2400" b="1" i="0" u="none" strike="noStrike" kern="1200" cap="none" spc="0" normalizeH="0" baseline="0" noProof="0" dirty="0">
                <a:ln>
                  <a:noFill/>
                </a:ln>
                <a:solidFill>
                  <a:prstClr val="white"/>
                </a:solidFill>
                <a:effectLst/>
                <a:uLnTx/>
                <a:uFillTx/>
                <a:latin typeface="Arial" charset="0"/>
                <a:ea typeface="+mn-ea"/>
                <a:cs typeface="+mn-cs"/>
              </a:rPr>
              <a:t>ENTISOL</a:t>
            </a:r>
          </a:p>
        </p:txBody>
      </p:sp>
    </p:spTree>
    <p:extLst>
      <p:ext uri="{BB962C8B-B14F-4D97-AF65-F5344CB8AC3E}">
        <p14:creationId xmlns:p14="http://schemas.microsoft.com/office/powerpoint/2010/main" val="8497510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260351"/>
            <a:ext cx="5402263"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1738" y="898753"/>
            <a:ext cx="3416300"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6" y="3212976"/>
            <a:ext cx="4548187" cy="356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6508900" y="6476304"/>
            <a:ext cx="1336377" cy="23066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Calibri" panose="020F0502020204030204"/>
                <a:ea typeface="+mn-ea"/>
                <a:cs typeface="+mn-cs"/>
              </a:rPr>
              <a:t>C. Antolín</a:t>
            </a:r>
          </a:p>
        </p:txBody>
      </p:sp>
      <p:sp>
        <p:nvSpPr>
          <p:cNvPr id="6" name="5 Rectángulo"/>
          <p:cNvSpPr/>
          <p:nvPr/>
        </p:nvSpPr>
        <p:spPr>
          <a:xfrm>
            <a:off x="3977954" y="70359"/>
            <a:ext cx="5346594" cy="52459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Viñas.  Cañada Honda. Utiel</a:t>
            </a: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6 CuadroTexto"/>
          <p:cNvSpPr txBox="1">
            <a:spLocks noChangeArrowheads="1"/>
          </p:cNvSpPr>
          <p:nvPr/>
        </p:nvSpPr>
        <p:spPr bwMode="auto">
          <a:xfrm>
            <a:off x="8040688" y="5878513"/>
            <a:ext cx="2438400" cy="461962"/>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s-ES" sz="2400" b="1" i="0" u="none" strike="noStrike" kern="1200" cap="none" spc="0" normalizeH="0" baseline="0" noProof="0" dirty="0">
                <a:ln>
                  <a:noFill/>
                </a:ln>
                <a:solidFill>
                  <a:prstClr val="white"/>
                </a:solidFill>
                <a:effectLst/>
                <a:uLnTx/>
                <a:uFillTx/>
                <a:latin typeface="Arial" charset="0"/>
                <a:ea typeface="+mn-ea"/>
                <a:cs typeface="+mn-cs"/>
              </a:rPr>
              <a:t>INCEPTISOL</a:t>
            </a:r>
          </a:p>
        </p:txBody>
      </p:sp>
    </p:spTree>
    <p:extLst>
      <p:ext uri="{BB962C8B-B14F-4D97-AF65-F5344CB8AC3E}">
        <p14:creationId xmlns:p14="http://schemas.microsoft.com/office/powerpoint/2010/main" val="17403648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5067300" y="256222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6" name="Rectangle 4"/>
          <p:cNvSpPr>
            <a:spLocks noChangeArrowheads="1"/>
          </p:cNvSpPr>
          <p:nvPr/>
        </p:nvSpPr>
        <p:spPr bwMode="auto">
          <a:xfrm>
            <a:off x="5300663" y="260032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026" name="Picture 2" descr="C:\Users\Tono\Desktop\FOTOS 16 MARZO 2019\IMG_20190318_1237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9703" y="767850"/>
            <a:ext cx="2651787" cy="19888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ono\Desktop\FOTOS 16 MARZO 2019\IMG_20190318_1238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5560" y="3075223"/>
            <a:ext cx="2225929" cy="29679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Tono\Desktop\FOTOS 16 MARZO 2019\IMG_20190318_1238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1825" y="897165"/>
            <a:ext cx="2554741" cy="340632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783632" y="6445927"/>
            <a:ext cx="1577856" cy="26229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Calibri" panose="020F0502020204030204"/>
                <a:ea typeface="+mn-ea"/>
                <a:cs typeface="+mn-cs"/>
              </a:rPr>
              <a:t>C. Antolín</a:t>
            </a:r>
          </a:p>
        </p:txBody>
      </p:sp>
      <p:sp>
        <p:nvSpPr>
          <p:cNvPr id="8" name="7 Rectángulo"/>
          <p:cNvSpPr/>
          <p:nvPr/>
        </p:nvSpPr>
        <p:spPr>
          <a:xfrm>
            <a:off x="3977954" y="70359"/>
            <a:ext cx="5346594" cy="52459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Cultivos de secano y pinar disperso. Sierra </a:t>
            </a:r>
            <a:r>
              <a:rPr kumimoji="0" lang="es-ES" sz="1800" b="1" i="0" u="none" strike="noStrike" kern="1200" cap="none" spc="0" normalizeH="0" baseline="0" noProof="0" dirty="0" err="1">
                <a:ln>
                  <a:noFill/>
                </a:ln>
                <a:solidFill>
                  <a:prstClr val="white"/>
                </a:solidFill>
                <a:effectLst/>
                <a:uLnTx/>
                <a:uFillTx/>
                <a:latin typeface="Calibri" panose="020F0502020204030204"/>
                <a:ea typeface="+mn-ea"/>
                <a:cs typeface="+mn-cs"/>
              </a:rPr>
              <a:t>Perenchiza</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s-ES" sz="1800" b="1" i="0" u="none" strike="noStrike" kern="1200" cap="none" spc="0" normalizeH="0" baseline="0" noProof="0" dirty="0" err="1">
                <a:ln>
                  <a:noFill/>
                </a:ln>
                <a:solidFill>
                  <a:prstClr val="white"/>
                </a:solidFill>
                <a:effectLst/>
                <a:uLnTx/>
                <a:uFillTx/>
                <a:latin typeface="Calibri" panose="020F0502020204030204"/>
                <a:ea typeface="+mn-ea"/>
                <a:cs typeface="+mn-cs"/>
              </a:rPr>
              <a:t>Torrent</a:t>
            </a: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2" descr="C:\Users\Tono\Desktop\FOTOS 16 MARZO 2019\IMG_20190318_12392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6080" y="3993885"/>
            <a:ext cx="3700224" cy="27751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Tono\Desktop\FOTOS 16 MARZO 2019\IMG_20190318_12402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07766" y="594953"/>
            <a:ext cx="2717034" cy="3622712"/>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a:spLocks noChangeArrowheads="1"/>
          </p:cNvSpPr>
          <p:nvPr/>
        </p:nvSpPr>
        <p:spPr bwMode="auto">
          <a:xfrm>
            <a:off x="4600158" y="6316009"/>
            <a:ext cx="2215923" cy="46166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s-ES" sz="2400" b="1" i="0" u="none" strike="noStrike" kern="1200" cap="none" spc="0" normalizeH="0" baseline="0" noProof="0" dirty="0">
                <a:ln>
                  <a:noFill/>
                </a:ln>
                <a:solidFill>
                  <a:prstClr val="white"/>
                </a:solidFill>
                <a:effectLst/>
                <a:uLnTx/>
                <a:uFillTx/>
                <a:latin typeface="Arial" charset="0"/>
                <a:ea typeface="+mn-ea"/>
                <a:cs typeface="+mn-cs"/>
              </a:rPr>
              <a:t>INCEPTISOL</a:t>
            </a:r>
          </a:p>
        </p:txBody>
      </p:sp>
    </p:spTree>
    <p:extLst>
      <p:ext uri="{BB962C8B-B14F-4D97-AF65-F5344CB8AC3E}">
        <p14:creationId xmlns:p14="http://schemas.microsoft.com/office/powerpoint/2010/main" val="27229235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Tono\Desktop\FOTOS 16 MARZO 2019\imagenes tarjeta25 dic 16 marzo\IMG-20190219-WA0010.jpg"/>
          <p:cNvPicPr>
            <a:picLocks noChangeAspect="1" noChangeArrowheads="1"/>
          </p:cNvPicPr>
          <p:nvPr/>
        </p:nvPicPr>
        <p:blipFill rotWithShape="1">
          <a:blip r:embed="rId2">
            <a:extLst>
              <a:ext uri="{28A0092B-C50C-407E-A947-70E740481C1C}">
                <a14:useLocalDpi xmlns:a14="http://schemas.microsoft.com/office/drawing/2010/main" val="0"/>
              </a:ext>
            </a:extLst>
          </a:blip>
          <a:srcRect l="42000" b="33333"/>
          <a:stretch/>
        </p:blipFill>
        <p:spPr bwMode="auto">
          <a:xfrm>
            <a:off x="1745720" y="0"/>
            <a:ext cx="9201553" cy="594928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45720" y="5980089"/>
            <a:ext cx="2232248" cy="52459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Calibri" panose="020F0502020204030204"/>
                <a:ea typeface="+mn-ea"/>
                <a:cs typeface="+mn-cs"/>
              </a:rPr>
              <a:t>J. </a:t>
            </a:r>
            <a:r>
              <a:rPr kumimoji="0" lang="es-ES" sz="1400" b="0" i="0" u="none" strike="noStrike" kern="1200" cap="none" spc="0" normalizeH="0" baseline="0" noProof="0" dirty="0" err="1">
                <a:ln>
                  <a:noFill/>
                </a:ln>
                <a:solidFill>
                  <a:prstClr val="white"/>
                </a:solidFill>
                <a:effectLst/>
                <a:uLnTx/>
                <a:uFillTx/>
                <a:latin typeface="Calibri" panose="020F0502020204030204"/>
                <a:ea typeface="+mn-ea"/>
                <a:cs typeface="+mn-cs"/>
              </a:rPr>
              <a:t>C.Moreno</a:t>
            </a:r>
            <a:endParaRPr kumimoji="0" lang="es-E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4 Rectángulo"/>
          <p:cNvSpPr/>
          <p:nvPr/>
        </p:nvSpPr>
        <p:spPr>
          <a:xfrm>
            <a:off x="3860298" y="-62274"/>
            <a:ext cx="4068452" cy="52459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Almendros. Castellón</a:t>
            </a: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10 CuadroTexto"/>
          <p:cNvSpPr txBox="1">
            <a:spLocks noChangeArrowheads="1"/>
          </p:cNvSpPr>
          <p:nvPr/>
        </p:nvSpPr>
        <p:spPr bwMode="auto">
          <a:xfrm>
            <a:off x="8242767" y="6011554"/>
            <a:ext cx="2215923" cy="46166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s-ES" sz="2400" b="1" i="0" u="none" strike="noStrike" kern="1200" cap="none" spc="0" normalizeH="0" baseline="0" noProof="0" dirty="0">
                <a:ln>
                  <a:noFill/>
                </a:ln>
                <a:solidFill>
                  <a:prstClr val="white"/>
                </a:solidFill>
                <a:effectLst/>
                <a:uLnTx/>
                <a:uFillTx/>
                <a:latin typeface="Arial" charset="0"/>
                <a:ea typeface="+mn-ea"/>
                <a:cs typeface="+mn-cs"/>
              </a:rPr>
              <a:t>INCEPTISOL</a:t>
            </a:r>
          </a:p>
        </p:txBody>
      </p:sp>
    </p:spTree>
    <p:extLst>
      <p:ext uri="{BB962C8B-B14F-4D97-AF65-F5344CB8AC3E}">
        <p14:creationId xmlns:p14="http://schemas.microsoft.com/office/powerpoint/2010/main" val="40017652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007259" y="3713768"/>
            <a:ext cx="2360729" cy="3144232"/>
          </a:xfrm>
          <a:prstGeom prst="rect">
            <a:avLst/>
          </a:prstGeom>
        </p:spPr>
      </p:pic>
      <p:pic>
        <p:nvPicPr>
          <p:cNvPr id="2" name="Imagen 1"/>
          <p:cNvPicPr>
            <a:picLocks noChangeAspect="1"/>
          </p:cNvPicPr>
          <p:nvPr/>
        </p:nvPicPr>
        <p:blipFill>
          <a:blip r:embed="rId3"/>
          <a:stretch>
            <a:fillRect/>
          </a:stretch>
        </p:blipFill>
        <p:spPr>
          <a:xfrm>
            <a:off x="375735" y="747999"/>
            <a:ext cx="2520530" cy="3357070"/>
          </a:xfrm>
          <a:prstGeom prst="rect">
            <a:avLst/>
          </a:prstGeom>
        </p:spPr>
      </p:pic>
      <p:pic>
        <p:nvPicPr>
          <p:cNvPr id="3" name="Imagen 2"/>
          <p:cNvPicPr>
            <a:picLocks noChangeAspect="1"/>
          </p:cNvPicPr>
          <p:nvPr/>
        </p:nvPicPr>
        <p:blipFill>
          <a:blip r:embed="rId4"/>
          <a:stretch>
            <a:fillRect/>
          </a:stretch>
        </p:blipFill>
        <p:spPr>
          <a:xfrm>
            <a:off x="3107723" y="747999"/>
            <a:ext cx="2520530" cy="3357070"/>
          </a:xfrm>
          <a:prstGeom prst="rect">
            <a:avLst/>
          </a:prstGeom>
        </p:spPr>
      </p:pic>
      <p:pic>
        <p:nvPicPr>
          <p:cNvPr id="5" name="Imagen 4"/>
          <p:cNvPicPr>
            <a:picLocks noChangeAspect="1"/>
          </p:cNvPicPr>
          <p:nvPr/>
        </p:nvPicPr>
        <p:blipFill>
          <a:blip r:embed="rId5"/>
          <a:stretch>
            <a:fillRect/>
          </a:stretch>
        </p:blipFill>
        <p:spPr>
          <a:xfrm>
            <a:off x="6200931" y="1542068"/>
            <a:ext cx="5791200" cy="4343400"/>
          </a:xfrm>
          <a:prstGeom prst="rect">
            <a:avLst/>
          </a:prstGeom>
        </p:spPr>
      </p:pic>
      <p:sp>
        <p:nvSpPr>
          <p:cNvPr id="7" name="7 Rectángulo"/>
          <p:cNvSpPr/>
          <p:nvPr/>
        </p:nvSpPr>
        <p:spPr>
          <a:xfrm>
            <a:off x="3977954" y="70359"/>
            <a:ext cx="5346594" cy="52459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Cultivos</a:t>
            </a:r>
            <a:r>
              <a:rPr kumimoji="0" lang="es-ES" sz="1800" b="1" i="0" u="none" strike="noStrike" kern="1200" cap="none" spc="0" normalizeH="0" noProof="0" dirty="0" smtClean="0">
                <a:ln>
                  <a:noFill/>
                </a:ln>
                <a:solidFill>
                  <a:prstClr val="white"/>
                </a:solidFill>
                <a:effectLst/>
                <a:uLnTx/>
                <a:uFillTx/>
                <a:latin typeface="Calibri" panose="020F0502020204030204"/>
                <a:ea typeface="+mn-ea"/>
                <a:cs typeface="+mn-cs"/>
              </a:rPr>
              <a:t> hortícolas</a:t>
            </a:r>
            <a:r>
              <a:rPr kumimoji="0" lang="es-E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lang="es-ES" b="1" dirty="0">
                <a:solidFill>
                  <a:prstClr val="white"/>
                </a:solidFill>
                <a:latin typeface="Calibri" panose="020F0502020204030204"/>
              </a:rPr>
              <a:t> </a:t>
            </a:r>
            <a:r>
              <a:rPr lang="es-ES" b="1" dirty="0" err="1" smtClean="0">
                <a:solidFill>
                  <a:prstClr val="white"/>
                </a:solidFill>
                <a:latin typeface="Calibri" panose="020F0502020204030204"/>
              </a:rPr>
              <a:t>Alboraia</a:t>
            </a: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3 Rectángulo"/>
          <p:cNvSpPr/>
          <p:nvPr/>
        </p:nvSpPr>
        <p:spPr>
          <a:xfrm>
            <a:off x="4732475" y="6363386"/>
            <a:ext cx="1791555" cy="3943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smtClean="0">
                <a:solidFill>
                  <a:prstClr val="white"/>
                </a:solidFill>
                <a:latin typeface="Calibri" panose="020F0502020204030204"/>
              </a:rPr>
              <a:t>E. </a:t>
            </a:r>
            <a:r>
              <a:rPr lang="es-ES" sz="1400" dirty="0" err="1" smtClean="0">
                <a:solidFill>
                  <a:prstClr val="white"/>
                </a:solidFill>
                <a:latin typeface="Calibri" panose="020F0502020204030204"/>
              </a:rPr>
              <a:t>Carbó</a:t>
            </a:r>
            <a:endParaRPr kumimoji="0" lang="es-E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10 CuadroTexto"/>
          <p:cNvSpPr txBox="1">
            <a:spLocks noChangeArrowheads="1"/>
          </p:cNvSpPr>
          <p:nvPr/>
        </p:nvSpPr>
        <p:spPr bwMode="auto">
          <a:xfrm>
            <a:off x="9096531" y="6195622"/>
            <a:ext cx="2303784" cy="461962"/>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s-ES" sz="2400" b="1" i="0" u="none" strike="noStrike" kern="1200" cap="none" spc="0" normalizeH="0" baseline="0" noProof="0" dirty="0" smtClean="0">
                <a:ln>
                  <a:noFill/>
                </a:ln>
                <a:solidFill>
                  <a:prstClr val="white"/>
                </a:solidFill>
                <a:effectLst/>
                <a:uLnTx/>
                <a:uFillTx/>
                <a:latin typeface="Arial" charset="0"/>
                <a:ea typeface="+mn-ea"/>
                <a:cs typeface="+mn-cs"/>
              </a:rPr>
              <a:t>   ENTISOL</a:t>
            </a:r>
            <a:endParaRPr kumimoji="0" lang="es-ES" altLang="es-ES" sz="2400" b="1"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1111524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66211"/>
          <a:stretch/>
        </p:blipFill>
        <p:spPr bwMode="auto">
          <a:xfrm>
            <a:off x="176056" y="974361"/>
            <a:ext cx="11959221" cy="4557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11646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99213" y="869429"/>
            <a:ext cx="9578715" cy="5632311"/>
          </a:xfrm>
          <a:prstGeom prst="rect">
            <a:avLst/>
          </a:prstGeom>
        </p:spPr>
        <p:txBody>
          <a:bodyPr wrap="square">
            <a:spAutoFit/>
          </a:bodyPr>
          <a:lstStyle/>
          <a:p>
            <a:pPr algn="just"/>
            <a:r>
              <a:rPr lang="es-ES" sz="2400" b="1" dirty="0" smtClean="0">
                <a:solidFill>
                  <a:srgbClr val="009900"/>
                </a:solidFill>
              </a:rPr>
              <a:t>EL PACTO VERDE EUROPEO</a:t>
            </a:r>
          </a:p>
          <a:p>
            <a:pPr algn="just"/>
            <a:endParaRPr lang="es-ES" sz="2400" b="1" dirty="0">
              <a:solidFill>
                <a:srgbClr val="009900"/>
              </a:solidFill>
            </a:endParaRPr>
          </a:p>
          <a:p>
            <a:pPr algn="just"/>
            <a:r>
              <a:rPr lang="es-ES" sz="2400" b="1" dirty="0" smtClean="0">
                <a:solidFill>
                  <a:srgbClr val="009900"/>
                </a:solidFill>
              </a:rPr>
              <a:t>Se </a:t>
            </a:r>
            <a:r>
              <a:rPr lang="es-ES" sz="2400" b="1" dirty="0">
                <a:solidFill>
                  <a:srgbClr val="009900"/>
                </a:solidFill>
              </a:rPr>
              <a:t>trata de un programa de gran potencial transformador. Plantea la gestión sostenible de las tres problemáticas ambientales más importantes: clima, biodiversidad, y contaminación. </a:t>
            </a:r>
            <a:endParaRPr lang="es-ES" sz="2400" b="1" dirty="0" smtClean="0">
              <a:solidFill>
                <a:srgbClr val="009900"/>
              </a:solidFill>
            </a:endParaRPr>
          </a:p>
          <a:p>
            <a:pPr algn="just"/>
            <a:endParaRPr lang="es-ES" sz="2400" b="1" dirty="0">
              <a:solidFill>
                <a:srgbClr val="009900"/>
              </a:solidFill>
            </a:endParaRPr>
          </a:p>
          <a:p>
            <a:pPr algn="just"/>
            <a:r>
              <a:rPr lang="es-ES" sz="2400" b="1" dirty="0" smtClean="0">
                <a:solidFill>
                  <a:srgbClr val="009900"/>
                </a:solidFill>
              </a:rPr>
              <a:t>Para </a:t>
            </a:r>
            <a:r>
              <a:rPr lang="es-ES" sz="2400" b="1" dirty="0">
                <a:solidFill>
                  <a:srgbClr val="009900"/>
                </a:solidFill>
              </a:rPr>
              <a:t>ello, define una matriz de política organizada en torno a los cinco sistemas que más inciden en esas tres cuestiones: energía, industria, edificación, movilidad, y agricultura y alimentación. </a:t>
            </a:r>
            <a:endParaRPr lang="es-ES" sz="2400" b="1" dirty="0" smtClean="0">
              <a:solidFill>
                <a:srgbClr val="009900"/>
              </a:solidFill>
            </a:endParaRPr>
          </a:p>
          <a:p>
            <a:pPr algn="just"/>
            <a:endParaRPr lang="es-ES" sz="2400" b="1" dirty="0">
              <a:solidFill>
                <a:srgbClr val="009900"/>
              </a:solidFill>
            </a:endParaRPr>
          </a:p>
          <a:p>
            <a:pPr algn="just"/>
            <a:r>
              <a:rPr lang="es-ES" sz="2400" b="1" dirty="0" smtClean="0">
                <a:solidFill>
                  <a:srgbClr val="009900"/>
                </a:solidFill>
              </a:rPr>
              <a:t>Ello </a:t>
            </a:r>
            <a:r>
              <a:rPr lang="es-ES" sz="2400" b="1" dirty="0">
                <a:solidFill>
                  <a:srgbClr val="009900"/>
                </a:solidFill>
              </a:rPr>
              <a:t>exige un nuevo papel rector para la política pública, aunque no se renuncie a mecanismos de mercado para determinadas cuestiones. </a:t>
            </a:r>
          </a:p>
        </p:txBody>
      </p:sp>
    </p:spTree>
    <p:extLst>
      <p:ext uri="{BB962C8B-B14F-4D97-AF65-F5344CB8AC3E}">
        <p14:creationId xmlns:p14="http://schemas.microsoft.com/office/powerpoint/2010/main" val="2937568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75" y="314793"/>
            <a:ext cx="11294604" cy="6310859"/>
          </a:xfrm>
          <a:prstGeom prst="rect">
            <a:avLst/>
          </a:prstGeom>
        </p:spPr>
      </p:pic>
    </p:spTree>
    <p:extLst>
      <p:ext uri="{BB962C8B-B14F-4D97-AF65-F5344CB8AC3E}">
        <p14:creationId xmlns:p14="http://schemas.microsoft.com/office/powerpoint/2010/main" val="16988491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023671" y="0"/>
            <a:ext cx="9323881" cy="6899671"/>
          </a:xfrm>
          <a:prstGeom prst="rect">
            <a:avLst/>
          </a:prstGeom>
        </p:spPr>
      </p:pic>
      <p:sp>
        <p:nvSpPr>
          <p:cNvPr id="4" name="CuadroTexto 3"/>
          <p:cNvSpPr txBox="1"/>
          <p:nvPr/>
        </p:nvSpPr>
        <p:spPr>
          <a:xfrm>
            <a:off x="279963" y="6041036"/>
            <a:ext cx="1743708" cy="646331"/>
          </a:xfrm>
          <a:prstGeom prst="rect">
            <a:avLst/>
          </a:prstGeom>
          <a:noFill/>
        </p:spPr>
        <p:txBody>
          <a:bodyPr wrap="square" rtlCol="0">
            <a:spAutoFit/>
          </a:bodyPr>
          <a:lstStyle/>
          <a:p>
            <a:r>
              <a:rPr lang="es-ES" b="1" dirty="0"/>
              <a:t>f</a:t>
            </a:r>
            <a:r>
              <a:rPr lang="es-ES" b="1" dirty="0" smtClean="0"/>
              <a:t>ao.org/soils-2015/es</a:t>
            </a:r>
            <a:endParaRPr lang="es-ES" b="1" dirty="0"/>
          </a:p>
        </p:txBody>
      </p:sp>
    </p:spTree>
    <p:extLst>
      <p:ext uri="{BB962C8B-B14F-4D97-AF65-F5344CB8AC3E}">
        <p14:creationId xmlns:p14="http://schemas.microsoft.com/office/powerpoint/2010/main" val="17214665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p:nvPr>
        </p:nvSpPr>
        <p:spPr>
          <a:xfrm>
            <a:off x="119921" y="1"/>
            <a:ext cx="11462479" cy="6970426"/>
          </a:xfrm>
        </p:spPr>
        <p:txBody>
          <a:bodyPr/>
          <a:lstStyle/>
          <a:p>
            <a:pPr marL="0" indent="0">
              <a:buNone/>
            </a:pPr>
            <a:r>
              <a:rPr lang="es-ES" b="1" i="1" dirty="0" smtClean="0">
                <a:solidFill>
                  <a:srgbClr val="009900"/>
                </a:solidFill>
                <a:latin typeface="Calibri" panose="020F0502020204030204" pitchFamily="34" charset="0"/>
                <a:ea typeface="Calibri" panose="020F0502020204030204" pitchFamily="34" charset="0"/>
                <a:cs typeface="Times New Roman" panose="02020603050405020304" pitchFamily="18" charset="0"/>
              </a:rPr>
              <a:t>Mapa </a:t>
            </a:r>
            <a:r>
              <a:rPr lang="es-ES" b="1" i="1" dirty="0">
                <a:solidFill>
                  <a:srgbClr val="009900"/>
                </a:solidFill>
                <a:latin typeface="Calibri" panose="020F0502020204030204" pitchFamily="34" charset="0"/>
                <a:ea typeface="Calibri" panose="020F0502020204030204" pitchFamily="34" charset="0"/>
                <a:cs typeface="Times New Roman" panose="02020603050405020304" pitchFamily="18" charset="0"/>
              </a:rPr>
              <a:t>de Suelos de la Comunidad Valenciana </a:t>
            </a:r>
            <a:r>
              <a:rPr lang="es-ES" b="1" i="1" dirty="0" smtClean="0">
                <a:solidFill>
                  <a:srgbClr val="009900"/>
                </a:solidFill>
                <a:latin typeface="Calibri" panose="020F0502020204030204" pitchFamily="34" charset="0"/>
                <a:ea typeface="Calibri" panose="020F0502020204030204" pitchFamily="34" charset="0"/>
                <a:cs typeface="Times New Roman" panose="02020603050405020304" pitchFamily="18" charset="0"/>
              </a:rPr>
              <a:t>. Esc.1:200.000</a:t>
            </a:r>
            <a:endParaRPr lang="es-ES" b="1" dirty="0">
              <a:solidFill>
                <a:srgbClr val="009900"/>
              </a:solidFill>
            </a:endParaRPr>
          </a:p>
        </p:txBody>
      </p:sp>
      <p:pic>
        <p:nvPicPr>
          <p:cNvPr id="3" name="Imagen 2"/>
          <p:cNvPicPr/>
          <p:nvPr/>
        </p:nvPicPr>
        <p:blipFill>
          <a:blip r:embed="rId2" cstate="print">
            <a:extLst>
              <a:ext uri="{28A0092B-C50C-407E-A947-70E740481C1C}">
                <a14:useLocalDpi xmlns:a14="http://schemas.microsoft.com/office/drawing/2010/main" val="0"/>
              </a:ext>
            </a:extLst>
          </a:blip>
          <a:stretch>
            <a:fillRect/>
          </a:stretch>
        </p:blipFill>
        <p:spPr>
          <a:xfrm>
            <a:off x="4568337" y="809469"/>
            <a:ext cx="4552013" cy="5943600"/>
          </a:xfrm>
          <a:prstGeom prst="rect">
            <a:avLst/>
          </a:prstGeom>
        </p:spPr>
      </p:pic>
      <p:pic>
        <p:nvPicPr>
          <p:cNvPr id="5" name="Imagen 4"/>
          <p:cNvPicPr>
            <a:picLocks noChangeAspect="1"/>
          </p:cNvPicPr>
          <p:nvPr/>
        </p:nvPicPr>
        <p:blipFill>
          <a:blip r:embed="rId3"/>
          <a:stretch>
            <a:fillRect/>
          </a:stretch>
        </p:blipFill>
        <p:spPr>
          <a:xfrm>
            <a:off x="845650" y="6221360"/>
            <a:ext cx="3486637" cy="362001"/>
          </a:xfrm>
          <a:prstGeom prst="rect">
            <a:avLst/>
          </a:prstGeom>
        </p:spPr>
      </p:pic>
    </p:spTree>
    <p:extLst>
      <p:ext uri="{BB962C8B-B14F-4D97-AF65-F5344CB8AC3E}">
        <p14:creationId xmlns:p14="http://schemas.microsoft.com/office/powerpoint/2010/main" val="31507134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24001" y="692696"/>
            <a:ext cx="8988489" cy="6408712"/>
          </a:xfrm>
          <a:prstGeom prst="rect">
            <a:avLst/>
          </a:prstGeom>
        </p:spPr>
      </p:pic>
      <p:sp>
        <p:nvSpPr>
          <p:cNvPr id="3" name="CuadroTexto 2"/>
          <p:cNvSpPr txBox="1"/>
          <p:nvPr/>
        </p:nvSpPr>
        <p:spPr>
          <a:xfrm>
            <a:off x="1679512" y="1"/>
            <a:ext cx="8880985" cy="830997"/>
          </a:xfrm>
          <a:prstGeom prst="rect">
            <a:avLst/>
          </a:prstGeom>
          <a:solidFill>
            <a:srgbClr val="009900"/>
          </a:solidFill>
        </p:spPr>
        <p:txBody>
          <a:bodyPr wrap="square" rtlCol="0">
            <a:spAutoFit/>
          </a:bodyPr>
          <a:lstStyle/>
          <a:p>
            <a:r>
              <a:rPr lang="es-ES" sz="2400" b="1" dirty="0">
                <a:solidFill>
                  <a:schemeClr val="bg1"/>
                </a:solidFill>
                <a:latin typeface="Arial"/>
              </a:rPr>
              <a:t>LA PÉRDIDA DE LOS SERVICIOS ECOSISTÉMICOS  REPERCUTE EN LA SALUD HUMANA</a:t>
            </a:r>
          </a:p>
        </p:txBody>
      </p:sp>
    </p:spTree>
    <p:extLst>
      <p:ext uri="{BB962C8B-B14F-4D97-AF65-F5344CB8AC3E}">
        <p14:creationId xmlns:p14="http://schemas.microsoft.com/office/powerpoint/2010/main" val="16778859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39906" y="158431"/>
            <a:ext cx="11592392" cy="2369880"/>
          </a:xfrm>
          <a:prstGeom prst="rect">
            <a:avLst/>
          </a:prstGeom>
          <a:solidFill>
            <a:srgbClr val="009900"/>
          </a:solid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Bef>
                <a:spcPct val="50000"/>
              </a:spcBef>
            </a:pPr>
            <a:r>
              <a:rPr lang="es-ES" altLang="es-ES" sz="3200" b="1" dirty="0">
                <a:solidFill>
                  <a:srgbClr val="FFFFFF"/>
                </a:solidFill>
              </a:rPr>
              <a:t>Para que el suelo pueda desempeñar su </a:t>
            </a:r>
            <a:r>
              <a:rPr lang="es-ES" altLang="es-ES" sz="3200" b="1" dirty="0" smtClean="0">
                <a:solidFill>
                  <a:srgbClr val="FFFFFF"/>
                </a:solidFill>
              </a:rPr>
              <a:t>numerosos</a:t>
            </a:r>
          </a:p>
          <a:p>
            <a:pPr algn="just" eaLnBrk="1" hangingPunct="1">
              <a:spcBef>
                <a:spcPct val="50000"/>
              </a:spcBef>
            </a:pPr>
            <a:r>
              <a:rPr lang="es-ES" altLang="es-ES" sz="3200" b="1" dirty="0" smtClean="0">
                <a:solidFill>
                  <a:srgbClr val="FFFFFF"/>
                </a:solidFill>
              </a:rPr>
              <a:t>SERVICIOS </a:t>
            </a:r>
            <a:r>
              <a:rPr lang="es-ES" altLang="es-ES" sz="3200" b="1" dirty="0">
                <a:solidFill>
                  <a:srgbClr val="FFFFFF"/>
                </a:solidFill>
              </a:rPr>
              <a:t>ECOSISTÉMICOS,  es necesario mantenerlo en buen estado para garantizar la sostenibilidad</a:t>
            </a:r>
          </a:p>
          <a:p>
            <a:pPr algn="just" eaLnBrk="1" hangingPunct="1">
              <a:spcBef>
                <a:spcPct val="50000"/>
              </a:spcBef>
            </a:pPr>
            <a:endParaRPr lang="es-ES" altLang="es-ES" sz="2400" b="1" dirty="0">
              <a:solidFill>
                <a:srgbClr val="FFFFFF"/>
              </a:solidFill>
            </a:endParaRPr>
          </a:p>
        </p:txBody>
      </p:sp>
      <p:sp>
        <p:nvSpPr>
          <p:cNvPr id="2" name="CuadroTexto 1"/>
          <p:cNvSpPr txBox="1"/>
          <p:nvPr/>
        </p:nvSpPr>
        <p:spPr>
          <a:xfrm>
            <a:off x="139906" y="3044201"/>
            <a:ext cx="11592392" cy="3539430"/>
          </a:xfrm>
          <a:prstGeom prst="rect">
            <a:avLst/>
          </a:prstGeom>
          <a:solidFill>
            <a:srgbClr val="009900"/>
          </a:solidFill>
        </p:spPr>
        <p:txBody>
          <a:bodyPr wrap="square" rtlCol="0">
            <a:spAutoFit/>
          </a:bodyPr>
          <a:lstStyle/>
          <a:p>
            <a:pPr lvl="0" algn="just" eaLnBrk="0" fontAlgn="base" hangingPunct="0">
              <a:spcBef>
                <a:spcPct val="20000"/>
              </a:spcBef>
              <a:spcAft>
                <a:spcPct val="0"/>
              </a:spcAft>
            </a:pPr>
            <a:r>
              <a:rPr lang="es-ES" sz="3200" b="1" kern="0" dirty="0">
                <a:solidFill>
                  <a:schemeClr val="bg1"/>
                </a:solidFill>
              </a:rPr>
              <a:t>Entre el 60 y el 70 % de los suelos de la UE se encuentran actualmente en mal estado. Además, cada año la erosión destruye alrededor de 1 000 millones de toneladas de suelo, lo que significa que la capa superior fértil restante está desapareciendo rápidamente. Los costes asociados a la degradación del suelo se estiman en más de 50 000 millones de euros al año.</a:t>
            </a:r>
          </a:p>
        </p:txBody>
      </p:sp>
    </p:spTree>
    <p:extLst>
      <p:ext uri="{BB962C8B-B14F-4D97-AF65-F5344CB8AC3E}">
        <p14:creationId xmlns:p14="http://schemas.microsoft.com/office/powerpoint/2010/main" val="36588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p:nvPr>
        </p:nvSpPr>
        <p:spPr>
          <a:xfrm>
            <a:off x="59960" y="119922"/>
            <a:ext cx="12037102" cy="1094282"/>
          </a:xfrm>
          <a:solidFill>
            <a:srgbClr val="009900"/>
          </a:solidFill>
        </p:spPr>
        <p:txBody>
          <a:bodyPr/>
          <a:lstStyle/>
          <a:p>
            <a:pPr marL="0" indent="0">
              <a:buNone/>
            </a:pPr>
            <a:r>
              <a:rPr lang="es-ES" b="1" dirty="0" smtClean="0">
                <a:solidFill>
                  <a:schemeClr val="bg1"/>
                </a:solidFill>
              </a:rPr>
              <a:t>Un </a:t>
            </a:r>
            <a:r>
              <a:rPr lang="es-ES" b="1" dirty="0">
                <a:solidFill>
                  <a:schemeClr val="bg1"/>
                </a:solidFill>
              </a:rPr>
              <a:t>nuevo acto legislativo de la UE para aumentar el valor del suelo y de sus </a:t>
            </a:r>
            <a:r>
              <a:rPr lang="es-ES" b="1" dirty="0" smtClean="0">
                <a:solidFill>
                  <a:schemeClr val="bg1"/>
                </a:solidFill>
              </a:rPr>
              <a:t>recursos naturales vegetales (5 julio 2023).</a:t>
            </a:r>
            <a:endParaRPr lang="es-ES" dirty="0"/>
          </a:p>
        </p:txBody>
      </p:sp>
      <p:sp>
        <p:nvSpPr>
          <p:cNvPr id="3" name="CuadroTexto 2"/>
          <p:cNvSpPr txBox="1"/>
          <p:nvPr/>
        </p:nvSpPr>
        <p:spPr>
          <a:xfrm>
            <a:off x="359764" y="1753850"/>
            <a:ext cx="11552419" cy="4524315"/>
          </a:xfrm>
          <a:prstGeom prst="rect">
            <a:avLst/>
          </a:prstGeom>
          <a:solidFill>
            <a:srgbClr val="009900"/>
          </a:solidFill>
        </p:spPr>
        <p:txBody>
          <a:bodyPr wrap="square" rtlCol="0">
            <a:spAutoFit/>
          </a:bodyPr>
          <a:lstStyle/>
          <a:p>
            <a:pPr marL="342900" lvl="0" indent="-342900" eaLnBrk="0" fontAlgn="base" hangingPunct="0">
              <a:spcBef>
                <a:spcPct val="20000"/>
              </a:spcBef>
              <a:spcAft>
                <a:spcPct val="0"/>
              </a:spcAft>
              <a:buFontTx/>
              <a:buChar char="•"/>
            </a:pPr>
            <a:r>
              <a:rPr lang="es-ES" sz="3200" b="1" kern="0" dirty="0" smtClean="0">
                <a:solidFill>
                  <a:schemeClr val="bg1"/>
                </a:solidFill>
                <a:latin typeface="+mj-lt"/>
              </a:rPr>
              <a:t>La </a:t>
            </a:r>
            <a:r>
              <a:rPr lang="es-ES" sz="3200" b="1" kern="0" dirty="0">
                <a:solidFill>
                  <a:schemeClr val="bg1"/>
                </a:solidFill>
                <a:latin typeface="+mj-lt"/>
              </a:rPr>
              <a:t>Comisión Europea ha adoptado hoy un paquete de medidas para un uso sostenible de los recursos naturales clave, que también reforzará la resiliencia de los sistemas alimentarios y la agricultura de la UE. Queremos destacar la mención sobre la norma para la gestión sostenible del suelo y la contemplación de situaciones de riesgos inaceptables para la salud humana o el medio ambiente debido a la contaminación del suelo</a:t>
            </a:r>
            <a:r>
              <a:rPr lang="es-ES" sz="3200" b="1" kern="0" dirty="0" smtClean="0">
                <a:solidFill>
                  <a:schemeClr val="bg1"/>
                </a:solidFill>
                <a:latin typeface="+mj-lt"/>
              </a:rPr>
              <a:t>.</a:t>
            </a:r>
            <a:r>
              <a:rPr lang="es-ES" sz="3200" b="1" kern="0" dirty="0">
                <a:solidFill>
                  <a:schemeClr val="bg1"/>
                </a:solidFill>
                <a:latin typeface="+mj-lt"/>
              </a:rPr>
              <a:t> </a:t>
            </a:r>
            <a:r>
              <a:rPr lang="es-ES" sz="3200" b="1" kern="0" dirty="0" smtClean="0">
                <a:solidFill>
                  <a:schemeClr val="bg1"/>
                </a:solidFill>
                <a:latin typeface="+mj-lt"/>
              </a:rPr>
              <a:t>(J. </a:t>
            </a:r>
            <a:r>
              <a:rPr lang="es-ES" sz="3200" b="1" kern="0" dirty="0">
                <a:solidFill>
                  <a:schemeClr val="bg1"/>
                </a:solidFill>
                <a:latin typeface="+mj-lt"/>
              </a:rPr>
              <a:t>José </a:t>
            </a:r>
            <a:r>
              <a:rPr lang="es-ES" sz="3200" b="1" kern="0" dirty="0" smtClean="0">
                <a:solidFill>
                  <a:schemeClr val="bg1"/>
                </a:solidFill>
                <a:latin typeface="+mj-lt"/>
              </a:rPr>
              <a:t>Ibáñez, 2023). </a:t>
            </a:r>
            <a:endParaRPr lang="es-ES" sz="3200" b="1" kern="0" dirty="0">
              <a:solidFill>
                <a:schemeClr val="bg1"/>
              </a:solidFill>
              <a:latin typeface="+mj-lt"/>
            </a:endParaRPr>
          </a:p>
        </p:txBody>
      </p:sp>
    </p:spTree>
    <p:extLst>
      <p:ext uri="{BB962C8B-B14F-4D97-AF65-F5344CB8AC3E}">
        <p14:creationId xmlns:p14="http://schemas.microsoft.com/office/powerpoint/2010/main" val="32586385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64892" y="0"/>
            <a:ext cx="12027108" cy="7017306"/>
          </a:xfrm>
          <a:prstGeom prst="rect">
            <a:avLst/>
          </a:prstGeom>
          <a:solidFill>
            <a:srgbClr val="009900"/>
          </a:solidFill>
        </p:spPr>
        <p:txBody>
          <a:bodyPr wrap="square">
            <a:spAutoFit/>
          </a:bodyPr>
          <a:lstStyle/>
          <a:p>
            <a:pPr algn="just"/>
            <a:r>
              <a:rPr lang="es-ES" sz="2400" i="1" kern="0" cap="all"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El suelo es clave para el futuro sostenible del planeta</a:t>
            </a:r>
            <a:r>
              <a:rPr lang="es-ES" sz="2400" kern="0"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
            </a:r>
            <a:br>
              <a:rPr lang="es-ES" sz="2400" kern="0" dirty="0">
                <a:solidFill>
                  <a:schemeClr val="bg1"/>
                </a:solidFill>
                <a:latin typeface="Arial Black" panose="020B0A04020102020204" pitchFamily="34" charset="0"/>
                <a:ea typeface="Calibri" panose="020F0502020204030204" pitchFamily="34" charset="0"/>
                <a:cs typeface="Times New Roman" panose="02020603050405020304" pitchFamily="18" charset="0"/>
              </a:rPr>
            </a:br>
            <a:r>
              <a:rPr lang="es-ES" sz="2400" kern="0"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La FAO (2015) resume en 5 las razones por las que el suelo es clave para el futuro sostenible</a:t>
            </a:r>
            <a:r>
              <a:rPr lang="es-ES" sz="2400" kern="0" dirty="0" smtClean="0">
                <a:solidFill>
                  <a:schemeClr val="bg1"/>
                </a:solidFill>
                <a:latin typeface="Arial Black" panose="020B0A04020102020204" pitchFamily="34" charset="0"/>
                <a:ea typeface="Calibri" panose="020F0502020204030204" pitchFamily="34" charset="0"/>
                <a:cs typeface="Times New Roman" panose="02020603050405020304" pitchFamily="18" charset="0"/>
              </a:rPr>
              <a:t>:</a:t>
            </a:r>
            <a:endParaRPr lang="es-ES" sz="4400" kern="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r>
              <a:rPr lang="es-ES" sz="3200" b="1" kern="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La </a:t>
            </a:r>
            <a:r>
              <a:rPr lang="es-ES" sz="3200" b="1" kern="0" dirty="0">
                <a:solidFill>
                  <a:schemeClr val="bg1"/>
                </a:solidFill>
                <a:latin typeface="Calibri" panose="020F0502020204030204" pitchFamily="34" charset="0"/>
                <a:ea typeface="Calibri" panose="020F0502020204030204" pitchFamily="34" charset="0"/>
                <a:cs typeface="Times New Roman" panose="02020603050405020304" pitchFamily="18" charset="0"/>
              </a:rPr>
              <a:t>tierra saludable alimenta al </a:t>
            </a:r>
            <a:r>
              <a:rPr lang="es-ES" sz="3200" b="1" kern="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mundo</a:t>
            </a:r>
            <a:r>
              <a:rPr lang="es-ES" sz="3200" kern="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s-E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s-ES" sz="2400" dirty="0">
                <a:solidFill>
                  <a:schemeClr val="bg1"/>
                </a:solidFill>
                <a:ea typeface="Calibri" panose="020F0502020204030204" pitchFamily="34" charset="0"/>
                <a:cs typeface="Times New Roman" panose="02020603050405020304" pitchFamily="18" charset="0"/>
              </a:rPr>
              <a:t>porque</a:t>
            </a:r>
            <a:r>
              <a:rPr lang="es-ES" sz="2400" b="1" dirty="0">
                <a:solidFill>
                  <a:schemeClr val="bg1"/>
                </a:solidFill>
                <a:ea typeface="Calibri" panose="020F0502020204030204" pitchFamily="34" charset="0"/>
                <a:cs typeface="Times New Roman" panose="02020603050405020304" pitchFamily="18" charset="0"/>
              </a:rPr>
              <a:t> </a:t>
            </a:r>
            <a:r>
              <a:rPr lang="es-ES" sz="2400" dirty="0">
                <a:solidFill>
                  <a:schemeClr val="bg1"/>
                </a:solidFill>
                <a:ea typeface="Calibri" panose="020F0502020204030204" pitchFamily="34" charset="0"/>
                <a:cs typeface="Times New Roman" panose="02020603050405020304" pitchFamily="18" charset="0"/>
              </a:rPr>
              <a:t>la calidad de nuestra alimentación depende mucho de la calidad de nuestro suelo. </a:t>
            </a:r>
            <a:endParaRPr lang="es-ES" sz="3200" kern="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r>
              <a:rPr lang="es-ES" sz="3200" b="1" kern="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El </a:t>
            </a:r>
            <a:r>
              <a:rPr lang="es-ES" sz="3200" b="1" kern="0" dirty="0">
                <a:solidFill>
                  <a:schemeClr val="bg1"/>
                </a:solidFill>
                <a:latin typeface="Calibri" panose="020F0502020204030204" pitchFamily="34" charset="0"/>
                <a:ea typeface="Calibri" panose="020F0502020204030204" pitchFamily="34" charset="0"/>
                <a:cs typeface="Times New Roman" panose="02020603050405020304" pitchFamily="18" charset="0"/>
              </a:rPr>
              <a:t>suelo es un recurso natural no </a:t>
            </a:r>
            <a:r>
              <a:rPr lang="es-ES" sz="3200" b="1" kern="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renovable </a:t>
            </a:r>
            <a:r>
              <a:rPr lang="es-ES" sz="2400" kern="0" dirty="0" smtClean="0">
                <a:solidFill>
                  <a:schemeClr val="bg1"/>
                </a:solidFill>
                <a:ea typeface="Calibri" panose="020F0502020204030204" pitchFamily="34" charset="0"/>
                <a:cs typeface="Times New Roman" panose="02020603050405020304" pitchFamily="18" charset="0"/>
              </a:rPr>
              <a:t>a escala de tiempo humana y </a:t>
            </a:r>
            <a:r>
              <a:rPr lang="es-ES_tradnl"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se </a:t>
            </a:r>
            <a:r>
              <a:rPr lang="es-ES_tradnl" sz="2400" dirty="0">
                <a:solidFill>
                  <a:schemeClr val="bg1"/>
                </a:solidFill>
                <a:latin typeface="Arial" panose="020B0604020202020204" pitchFamily="34" charset="0"/>
                <a:ea typeface="Calibri" panose="020F0502020204030204" pitchFamily="34" charset="0"/>
                <a:cs typeface="Arial" panose="020B0604020202020204" pitchFamily="34" charset="0"/>
              </a:rPr>
              <a:t>acrecienta en nuestro ámbito ya que, en las condiciones ambientales que caracterizan el área mediterránea, el suelo evoluciona lentamente y su capacidad de regeneración es escasa</a:t>
            </a:r>
            <a:r>
              <a:rPr lang="es-ES_tradnl"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s-ES" sz="2400" b="1" kern="0"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r>
              <a:rPr lang="es-ES" sz="3200" b="1" kern="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El </a:t>
            </a:r>
            <a:r>
              <a:rPr lang="es-ES" sz="3200" b="1" kern="0" dirty="0">
                <a:solidFill>
                  <a:schemeClr val="bg1"/>
                </a:solidFill>
                <a:latin typeface="Calibri" panose="020F0502020204030204" pitchFamily="34" charset="0"/>
                <a:ea typeface="Calibri" panose="020F0502020204030204" pitchFamily="34" charset="0"/>
                <a:cs typeface="Times New Roman" panose="02020603050405020304" pitchFamily="18" charset="0"/>
              </a:rPr>
              <a:t>suelo es un ser vivo, lleno de vida</a:t>
            </a:r>
            <a:r>
              <a:rPr lang="es-ES" sz="3200" kern="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s-ES" sz="2400" kern="0" dirty="0">
                <a:solidFill>
                  <a:schemeClr val="bg1"/>
                </a:solidFill>
                <a:ea typeface="Calibri" panose="020F0502020204030204" pitchFamily="34" charset="0"/>
                <a:cs typeface="Times New Roman" panose="02020603050405020304" pitchFamily="18" charset="0"/>
              </a:rPr>
              <a:t>alberga la cuarta parte de la diversidad biológica del planeta. Hay más organismos en una cucharada de suelo sano que gente en el planeta</a:t>
            </a:r>
            <a:r>
              <a:rPr lang="es-ES" sz="2400" b="1" kern="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s-ES" sz="2400" b="1" kern="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gn="just"/>
            <a:r>
              <a:rPr lang="es-ES" sz="3200" b="1" kern="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El </a:t>
            </a:r>
            <a:r>
              <a:rPr lang="es-ES" sz="3200" b="1" kern="0" dirty="0">
                <a:solidFill>
                  <a:schemeClr val="bg1"/>
                </a:solidFill>
                <a:latin typeface="Calibri" panose="020F0502020204030204" pitchFamily="34" charset="0"/>
                <a:ea typeface="Calibri" panose="020F0502020204030204" pitchFamily="34" charset="0"/>
                <a:cs typeface="Times New Roman" panose="02020603050405020304" pitchFamily="18" charset="0"/>
              </a:rPr>
              <a:t>suelo puede mitigar el cambio climático</a:t>
            </a:r>
            <a:r>
              <a:rPr lang="es-ES" sz="3200" kern="0" dirty="0">
                <a:solidFill>
                  <a:schemeClr val="bg1"/>
                </a:solidFill>
                <a:ea typeface="Calibri" panose="020F0502020204030204" pitchFamily="34" charset="0"/>
                <a:cs typeface="Times New Roman" panose="02020603050405020304" pitchFamily="18" charset="0"/>
              </a:rPr>
              <a:t> </a:t>
            </a:r>
            <a:r>
              <a:rPr lang="es-ES" sz="2400" kern="0" dirty="0">
                <a:solidFill>
                  <a:schemeClr val="bg1"/>
                </a:solidFill>
                <a:ea typeface="Calibri" panose="020F0502020204030204" pitchFamily="34" charset="0"/>
                <a:cs typeface="Times New Roman" panose="02020603050405020304" pitchFamily="18" charset="0"/>
              </a:rPr>
              <a:t>a través del secuestro de carbono y la reducción de las emisiones de gases de efecto invernadero. </a:t>
            </a:r>
            <a:r>
              <a:rPr lang="es-ES"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s-ES" b="1"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lvl="0" algn="just"/>
            <a:r>
              <a:rPr lang="es-ES" sz="32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Invertir </a:t>
            </a:r>
            <a:r>
              <a:rPr lang="es-ES" sz="3200" b="1" dirty="0">
                <a:solidFill>
                  <a:schemeClr val="bg1"/>
                </a:solidFill>
                <a:latin typeface="Calibri" panose="020F0502020204030204" pitchFamily="34" charset="0"/>
                <a:ea typeface="Calibri" panose="020F0502020204030204" pitchFamily="34" charset="0"/>
                <a:cs typeface="Calibri" panose="020F0502020204030204" pitchFamily="34" charset="0"/>
              </a:rPr>
              <a:t>en la gestión sostenible de los suelos tiene sentido económico y ambiental: </a:t>
            </a:r>
            <a:r>
              <a:rPr lang="es-ES" sz="2400" dirty="0">
                <a:solidFill>
                  <a:schemeClr val="bg1"/>
                </a:solidFill>
                <a:latin typeface="Arial" panose="020B0604020202020204" pitchFamily="34" charset="0"/>
                <a:ea typeface="Calibri" panose="020F0502020204030204" pitchFamily="34" charset="0"/>
                <a:cs typeface="Arial" panose="020B0604020202020204" pitchFamily="34" charset="0"/>
              </a:rPr>
              <a:t>Porque </a:t>
            </a:r>
            <a:r>
              <a:rPr lang="es-ES"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cuesta </a:t>
            </a:r>
            <a:r>
              <a:rPr lang="es-ES" sz="2400" dirty="0">
                <a:solidFill>
                  <a:schemeClr val="bg1"/>
                </a:solidFill>
                <a:latin typeface="Arial" panose="020B0604020202020204" pitchFamily="34" charset="0"/>
                <a:ea typeface="Calibri" panose="020F0502020204030204" pitchFamily="34" charset="0"/>
                <a:cs typeface="Arial" panose="020B0604020202020204" pitchFamily="34" charset="0"/>
              </a:rPr>
              <a:t>menos </a:t>
            </a:r>
            <a:r>
              <a:rPr lang="es-ES"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que rehabilitar o restaurar </a:t>
            </a:r>
            <a:r>
              <a:rPr lang="es-ES" sz="2400" dirty="0">
                <a:solidFill>
                  <a:schemeClr val="bg1"/>
                </a:solidFill>
                <a:latin typeface="Arial" panose="020B0604020202020204" pitchFamily="34" charset="0"/>
                <a:ea typeface="Calibri" panose="020F0502020204030204" pitchFamily="34" charset="0"/>
                <a:cs typeface="Arial" panose="020B0604020202020204" pitchFamily="34" charset="0"/>
              </a:rPr>
              <a:t>sus funciones</a:t>
            </a:r>
            <a:endParaRPr lang="es-ES" sz="2400" dirty="0">
              <a:solidFill>
                <a:schemeClr val="bg1"/>
              </a:solidFill>
            </a:endParaRPr>
          </a:p>
          <a:p>
            <a:pPr marL="342900" indent="-342900">
              <a:buFont typeface="Arial" panose="020B0604020202020204" pitchFamily="34" charset="0"/>
              <a:buChar char="•"/>
            </a:pPr>
            <a:endParaRPr lang="es-ES" dirty="0">
              <a:solidFill>
                <a:schemeClr val="bg1"/>
              </a:solidFill>
            </a:endParaRPr>
          </a:p>
        </p:txBody>
      </p:sp>
    </p:spTree>
    <p:extLst>
      <p:ext uri="{BB962C8B-B14F-4D97-AF65-F5344CB8AC3E}">
        <p14:creationId xmlns:p14="http://schemas.microsoft.com/office/powerpoint/2010/main" val="28342734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86" name="Picture 14" descr="D:\Mis documentos\Gema\fotos BOIXAR\arcoiri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7162800"/>
          </a:xfrm>
          <a:prstGeom prst="rect">
            <a:avLst/>
          </a:prstGeom>
          <a:noFill/>
          <a:extLst>
            <a:ext uri="{909E8E84-426E-40DD-AFC4-6F175D3DCCD1}">
              <a14:hiddenFill xmlns:a14="http://schemas.microsoft.com/office/drawing/2010/main">
                <a:solidFill>
                  <a:srgbClr val="FFFFFF"/>
                </a:solidFill>
              </a14:hiddenFill>
            </a:ext>
          </a:extLst>
        </p:spPr>
      </p:pic>
      <p:sp>
        <p:nvSpPr>
          <p:cNvPr id="54274" name="Text Box 2"/>
          <p:cNvSpPr txBox="1">
            <a:spLocks noChangeArrowheads="1"/>
          </p:cNvSpPr>
          <p:nvPr/>
        </p:nvSpPr>
        <p:spPr bwMode="auto">
          <a:xfrm>
            <a:off x="1600200" y="1"/>
            <a:ext cx="9144000" cy="54927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s-ES" altLang="es-ES" sz="1600" i="1">
                <a:solidFill>
                  <a:srgbClr val="0000FF"/>
                </a:solidFill>
                <a:latin typeface="Arial Unicode MS" pitchFamily="34" charset="-128"/>
                <a:cs typeface="Arial" charset="0"/>
              </a:rPr>
              <a:t> </a:t>
            </a:r>
            <a:r>
              <a:rPr lang="es-ES" altLang="es-ES" sz="1400" i="1">
                <a:solidFill>
                  <a:srgbClr val="0000FF"/>
                </a:solidFill>
                <a:latin typeface="Tahoma" pitchFamily="34" charset="0"/>
                <a:cs typeface="Arial" charset="0"/>
              </a:rPr>
              <a:t>1. El suelo es uno de los bienes más preciosos de la humanidad. </a:t>
            </a:r>
            <a:r>
              <a:rPr lang="es-ES" altLang="es-ES" sz="1400" b="1" i="1">
                <a:solidFill>
                  <a:srgbClr val="0000FF"/>
                </a:solidFill>
                <a:latin typeface="Tahoma" pitchFamily="34" charset="0"/>
                <a:cs typeface="Arial" charset="0"/>
              </a:rPr>
              <a:t>Permite la vida de los vegetales, de los animales y del hombre sobre la tierra</a:t>
            </a:r>
            <a:r>
              <a:rPr lang="es-ES" altLang="es-ES" sz="1400" i="1">
                <a:solidFill>
                  <a:srgbClr val="0000FF"/>
                </a:solidFill>
                <a:latin typeface="Tahoma" pitchFamily="34" charset="0"/>
                <a:cs typeface="Arial" charset="0"/>
              </a:rPr>
              <a:t>.</a:t>
            </a:r>
            <a:endParaRPr lang="es-ES" altLang="es-ES">
              <a:solidFill>
                <a:srgbClr val="0000FF"/>
              </a:solidFill>
              <a:latin typeface="Arial"/>
            </a:endParaRPr>
          </a:p>
        </p:txBody>
      </p:sp>
      <p:sp>
        <p:nvSpPr>
          <p:cNvPr id="54275" name="Text Box 3"/>
          <p:cNvSpPr txBox="1">
            <a:spLocks noChangeArrowheads="1"/>
          </p:cNvSpPr>
          <p:nvPr/>
        </p:nvSpPr>
        <p:spPr bwMode="auto">
          <a:xfrm>
            <a:off x="1524000" y="1066800"/>
            <a:ext cx="9144000" cy="738664"/>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s-ES" altLang="es-ES" sz="1400" i="1">
                <a:solidFill>
                  <a:srgbClr val="FFFFFF"/>
                </a:solidFill>
                <a:latin typeface="Tahoma" pitchFamily="34" charset="0"/>
                <a:cs typeface="Arial" charset="0"/>
              </a:rPr>
              <a:t> </a:t>
            </a:r>
            <a:r>
              <a:rPr lang="es-ES" altLang="es-ES" sz="1400" i="1">
                <a:solidFill>
                  <a:srgbClr val="0000FF"/>
                </a:solidFill>
                <a:latin typeface="Tahoma" pitchFamily="34" charset="0"/>
                <a:cs typeface="Arial" charset="0"/>
              </a:rPr>
              <a:t>3. La sociedad industrial utiliza el suelo con fines agrícolas, con fines industriales y con otros fines. </a:t>
            </a:r>
            <a:r>
              <a:rPr lang="es-ES" altLang="es-ES" sz="1400" b="1" i="1">
                <a:solidFill>
                  <a:srgbClr val="0000FF"/>
                </a:solidFill>
                <a:latin typeface="Tahoma" pitchFamily="34" charset="0"/>
                <a:cs typeface="Arial" charset="0"/>
              </a:rPr>
              <a:t>Toda política de ordenación del territorio ha de estar concebida en función de las propiedades del suelo y de las necesidades de la sociedad de hoy y de mañana</a:t>
            </a:r>
            <a:r>
              <a:rPr lang="es-ES" altLang="es-ES" sz="1400" i="1">
                <a:solidFill>
                  <a:srgbClr val="FFFFFF"/>
                </a:solidFill>
                <a:latin typeface="Tahoma" pitchFamily="34" charset="0"/>
                <a:cs typeface="Arial" charset="0"/>
              </a:rPr>
              <a:t>. </a:t>
            </a:r>
            <a:endParaRPr lang="es-ES" altLang="es-ES">
              <a:solidFill>
                <a:srgbClr val="FFFFFF"/>
              </a:solidFill>
              <a:latin typeface="Arial"/>
            </a:endParaRPr>
          </a:p>
        </p:txBody>
      </p:sp>
      <p:sp>
        <p:nvSpPr>
          <p:cNvPr id="54276" name="Text Box 4"/>
          <p:cNvSpPr txBox="1">
            <a:spLocks noChangeArrowheads="1"/>
          </p:cNvSpPr>
          <p:nvPr/>
        </p:nvSpPr>
        <p:spPr bwMode="auto">
          <a:xfrm>
            <a:off x="1600200" y="685800"/>
            <a:ext cx="9144000" cy="3048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s-ES" altLang="es-ES" sz="1400" i="1">
                <a:solidFill>
                  <a:srgbClr val="0000FF"/>
                </a:solidFill>
                <a:latin typeface="Tahoma" pitchFamily="34" charset="0"/>
                <a:cs typeface="Arial" charset="0"/>
              </a:rPr>
              <a:t> 2. El suelo es</a:t>
            </a:r>
            <a:r>
              <a:rPr lang="es-ES" altLang="es-ES" sz="1400" b="1" i="1">
                <a:solidFill>
                  <a:srgbClr val="0000FF"/>
                </a:solidFill>
                <a:latin typeface="Tahoma" pitchFamily="34" charset="0"/>
                <a:cs typeface="Arial" charset="0"/>
              </a:rPr>
              <a:t> </a:t>
            </a:r>
            <a:r>
              <a:rPr lang="es-ES" altLang="es-ES" sz="1400" i="1">
                <a:solidFill>
                  <a:srgbClr val="0000FF"/>
                </a:solidFill>
                <a:latin typeface="Tahoma" pitchFamily="34" charset="0"/>
                <a:cs typeface="Arial" charset="0"/>
              </a:rPr>
              <a:t>un</a:t>
            </a:r>
            <a:r>
              <a:rPr lang="es-ES" altLang="es-ES" sz="1400" b="1" i="1">
                <a:solidFill>
                  <a:srgbClr val="0000FF"/>
                </a:solidFill>
                <a:latin typeface="Tahoma" pitchFamily="34" charset="0"/>
                <a:cs typeface="Arial" charset="0"/>
              </a:rPr>
              <a:t> recurso limitado que se destruye fácilmente</a:t>
            </a:r>
            <a:r>
              <a:rPr lang="es-ES" altLang="es-ES" sz="1400" i="1">
                <a:solidFill>
                  <a:srgbClr val="0000FF"/>
                </a:solidFill>
                <a:latin typeface="Tahoma" pitchFamily="34" charset="0"/>
                <a:cs typeface="Arial" charset="0"/>
              </a:rPr>
              <a:t>.</a:t>
            </a:r>
            <a:endParaRPr lang="es-ES" altLang="es-ES">
              <a:solidFill>
                <a:srgbClr val="0000FF"/>
              </a:solidFill>
              <a:latin typeface="Arial"/>
            </a:endParaRPr>
          </a:p>
        </p:txBody>
      </p:sp>
      <p:sp>
        <p:nvSpPr>
          <p:cNvPr id="54277" name="Text Box 5"/>
          <p:cNvSpPr txBox="1">
            <a:spLocks noChangeArrowheads="1"/>
          </p:cNvSpPr>
          <p:nvPr/>
        </p:nvSpPr>
        <p:spPr bwMode="auto">
          <a:xfrm>
            <a:off x="1524000" y="1905000"/>
            <a:ext cx="9144000" cy="3048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s-ES" altLang="es-ES" sz="1400" i="1">
                <a:solidFill>
                  <a:srgbClr val="FFFFFF"/>
                </a:solidFill>
                <a:latin typeface="Tahoma" pitchFamily="34" charset="0"/>
                <a:cs typeface="Arial" charset="0"/>
              </a:rPr>
              <a:t> </a:t>
            </a:r>
            <a:r>
              <a:rPr lang="es-ES_tradnl" altLang="es-ES" sz="1400" i="1">
                <a:solidFill>
                  <a:srgbClr val="0000FF"/>
                </a:solidFill>
                <a:latin typeface="Tahoma" pitchFamily="34" charset="0"/>
                <a:ea typeface="Arial Unicode MS" pitchFamily="34" charset="-128"/>
                <a:cs typeface="Arial Unicode MS" pitchFamily="34" charset="-128"/>
              </a:rPr>
              <a:t>4. Los agricultores y</a:t>
            </a:r>
            <a:r>
              <a:rPr lang="es-ES_tradnl" altLang="es-ES" sz="1400" i="1">
                <a:solidFill>
                  <a:srgbClr val="FFFFFF"/>
                </a:solidFill>
                <a:latin typeface="Tahoma" pitchFamily="34" charset="0"/>
                <a:ea typeface="Arial Unicode MS" pitchFamily="34" charset="-128"/>
                <a:cs typeface="Arial Unicode MS" pitchFamily="34" charset="-128"/>
              </a:rPr>
              <a:t> </a:t>
            </a:r>
            <a:r>
              <a:rPr lang="es-ES_tradnl" altLang="es-ES" sz="1400" i="1">
                <a:solidFill>
                  <a:srgbClr val="0000FF"/>
                </a:solidFill>
                <a:latin typeface="Tahoma" pitchFamily="34" charset="0"/>
                <a:ea typeface="Arial Unicode MS" pitchFamily="34" charset="-128"/>
                <a:cs typeface="Arial Unicode MS" pitchFamily="34" charset="-128"/>
              </a:rPr>
              <a:t>los forestales deben aplicar métodos para </a:t>
            </a:r>
            <a:r>
              <a:rPr lang="es-ES_tradnl" altLang="es-ES" sz="1400" b="1" i="1">
                <a:solidFill>
                  <a:srgbClr val="0000FF"/>
                </a:solidFill>
                <a:latin typeface="Tahoma" pitchFamily="34" charset="0"/>
                <a:ea typeface="Arial Unicode MS" pitchFamily="34" charset="-128"/>
                <a:cs typeface="Arial Unicode MS" pitchFamily="34" charset="-128"/>
              </a:rPr>
              <a:t>preservar la calidad de los suelos</a:t>
            </a:r>
            <a:r>
              <a:rPr lang="es-ES_tradnl" altLang="es-ES" sz="1400" i="1">
                <a:solidFill>
                  <a:srgbClr val="0000FF"/>
                </a:solidFill>
                <a:latin typeface="Tahoma" pitchFamily="34" charset="0"/>
                <a:ea typeface="Arial Unicode MS" pitchFamily="34" charset="-128"/>
                <a:cs typeface="Arial Unicode MS" pitchFamily="34" charset="-128"/>
              </a:rPr>
              <a:t>.</a:t>
            </a:r>
            <a:endParaRPr lang="es-ES" altLang="es-ES">
              <a:solidFill>
                <a:srgbClr val="0000FF"/>
              </a:solidFill>
              <a:latin typeface="Arial"/>
            </a:endParaRPr>
          </a:p>
        </p:txBody>
      </p:sp>
      <p:sp>
        <p:nvSpPr>
          <p:cNvPr id="54278" name="Text Box 6"/>
          <p:cNvSpPr txBox="1">
            <a:spLocks noChangeArrowheads="1"/>
          </p:cNvSpPr>
          <p:nvPr/>
        </p:nvSpPr>
        <p:spPr bwMode="auto">
          <a:xfrm>
            <a:off x="1524000" y="2286000"/>
            <a:ext cx="9144000" cy="3048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s-ES" altLang="es-ES" sz="1400" i="1">
                <a:solidFill>
                  <a:srgbClr val="0000FF"/>
                </a:solidFill>
                <a:latin typeface="Tahoma" pitchFamily="34" charset="0"/>
                <a:cs typeface="Arial" charset="0"/>
              </a:rPr>
              <a:t>5. Los suelos deben ser </a:t>
            </a:r>
            <a:r>
              <a:rPr lang="es-ES" altLang="es-ES" sz="1400" b="1" i="1">
                <a:solidFill>
                  <a:srgbClr val="0000FF"/>
                </a:solidFill>
                <a:latin typeface="Tahoma" pitchFamily="34" charset="0"/>
                <a:cs typeface="Arial" charset="0"/>
              </a:rPr>
              <a:t>protegidos contra la erosión</a:t>
            </a:r>
            <a:r>
              <a:rPr lang="es-ES" altLang="es-ES" sz="1400" i="1">
                <a:solidFill>
                  <a:srgbClr val="0000FF"/>
                </a:solidFill>
                <a:latin typeface="Tahoma" pitchFamily="34" charset="0"/>
                <a:cs typeface="Arial" charset="0"/>
              </a:rPr>
              <a:t>.</a:t>
            </a:r>
          </a:p>
        </p:txBody>
      </p:sp>
      <p:sp>
        <p:nvSpPr>
          <p:cNvPr id="54279" name="Text Box 7"/>
          <p:cNvSpPr txBox="1">
            <a:spLocks noChangeArrowheads="1"/>
          </p:cNvSpPr>
          <p:nvPr/>
        </p:nvSpPr>
        <p:spPr bwMode="auto">
          <a:xfrm>
            <a:off x="1524000" y="2667000"/>
            <a:ext cx="9144000" cy="3048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s-ES" altLang="es-ES" sz="1400" i="1">
                <a:solidFill>
                  <a:srgbClr val="0000FF"/>
                </a:solidFill>
                <a:latin typeface="Tahoma" pitchFamily="34" charset="0"/>
                <a:cs typeface="Arial" charset="0"/>
              </a:rPr>
              <a:t>6. Los suelos deben ser </a:t>
            </a:r>
            <a:r>
              <a:rPr lang="es-ES" altLang="es-ES" sz="1400" b="1" i="1">
                <a:solidFill>
                  <a:srgbClr val="0000FF"/>
                </a:solidFill>
                <a:latin typeface="Tahoma" pitchFamily="34" charset="0"/>
                <a:cs typeface="Arial" charset="0"/>
              </a:rPr>
              <a:t>protegidos de la contaminación</a:t>
            </a:r>
            <a:r>
              <a:rPr lang="es-ES" altLang="es-ES" sz="1400" i="1">
                <a:solidFill>
                  <a:srgbClr val="0000FF"/>
                </a:solidFill>
                <a:latin typeface="Tahoma" pitchFamily="34" charset="0"/>
                <a:cs typeface="Arial" charset="0"/>
              </a:rPr>
              <a:t>. </a:t>
            </a:r>
            <a:endParaRPr lang="es-ES" altLang="es-ES" sz="1400" i="1">
              <a:solidFill>
                <a:srgbClr val="0000FF"/>
              </a:solidFill>
              <a:latin typeface="Tahoma" pitchFamily="34" charset="0"/>
              <a:ea typeface="Arial Unicode MS" pitchFamily="34" charset="-128"/>
              <a:cs typeface="Arial Unicode MS" pitchFamily="34" charset="-128"/>
            </a:endParaRPr>
          </a:p>
        </p:txBody>
      </p:sp>
      <p:sp>
        <p:nvSpPr>
          <p:cNvPr id="54280" name="Text Box 8"/>
          <p:cNvSpPr txBox="1">
            <a:spLocks noChangeArrowheads="1"/>
          </p:cNvSpPr>
          <p:nvPr/>
        </p:nvSpPr>
        <p:spPr bwMode="auto">
          <a:xfrm>
            <a:off x="1524000" y="3048000"/>
            <a:ext cx="9144000" cy="52322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s-ES_tradnl" altLang="es-ES" sz="1400" i="1">
                <a:solidFill>
                  <a:srgbClr val="0000FF"/>
                </a:solidFill>
                <a:latin typeface="Tahoma" pitchFamily="34" charset="0"/>
                <a:ea typeface="Arial Unicode MS" pitchFamily="34" charset="-128"/>
                <a:cs typeface="Arial Unicode MS" pitchFamily="34" charset="-128"/>
              </a:rPr>
              <a:t>7. Toda </a:t>
            </a:r>
            <a:r>
              <a:rPr lang="es-ES_tradnl" altLang="es-ES" sz="1400" b="1" i="1">
                <a:solidFill>
                  <a:srgbClr val="0000FF"/>
                </a:solidFill>
                <a:latin typeface="Tahoma" pitchFamily="34" charset="0"/>
                <a:ea typeface="Arial Unicode MS" pitchFamily="34" charset="-128"/>
                <a:cs typeface="Arial Unicode MS" pitchFamily="34" charset="-128"/>
              </a:rPr>
              <a:t>implantación urbana</a:t>
            </a:r>
            <a:r>
              <a:rPr lang="es-ES_tradnl" altLang="es-ES" sz="1400" i="1">
                <a:solidFill>
                  <a:srgbClr val="0000FF"/>
                </a:solidFill>
                <a:latin typeface="Tahoma" pitchFamily="34" charset="0"/>
                <a:ea typeface="Arial Unicode MS" pitchFamily="34" charset="-128"/>
                <a:cs typeface="Arial Unicode MS" pitchFamily="34" charset="-128"/>
              </a:rPr>
              <a:t> debe ser concebida de forma que tenga </a:t>
            </a:r>
            <a:r>
              <a:rPr lang="es-ES_tradnl" altLang="es-ES" sz="1400" b="1" i="1">
                <a:solidFill>
                  <a:srgbClr val="0000FF"/>
                </a:solidFill>
                <a:latin typeface="Tahoma" pitchFamily="34" charset="0"/>
                <a:ea typeface="Arial Unicode MS" pitchFamily="34" charset="-128"/>
                <a:cs typeface="Arial Unicode MS" pitchFamily="34" charset="-128"/>
              </a:rPr>
              <a:t>mínimas repercusiones desfavorables</a:t>
            </a:r>
            <a:r>
              <a:rPr lang="es-ES_tradnl" altLang="es-ES" sz="1400" i="1">
                <a:solidFill>
                  <a:srgbClr val="0000FF"/>
                </a:solidFill>
                <a:latin typeface="Tahoma" pitchFamily="34" charset="0"/>
                <a:ea typeface="Arial Unicode MS" pitchFamily="34" charset="-128"/>
                <a:cs typeface="Arial Unicode MS" pitchFamily="34" charset="-128"/>
              </a:rPr>
              <a:t> sobre las áreas circundantes.</a:t>
            </a:r>
            <a:r>
              <a:rPr lang="es-ES" altLang="es-ES" sz="1400" i="1">
                <a:solidFill>
                  <a:srgbClr val="0000FF"/>
                </a:solidFill>
                <a:latin typeface="Tahoma" pitchFamily="34" charset="0"/>
                <a:cs typeface="Arial" charset="0"/>
              </a:rPr>
              <a:t> </a:t>
            </a:r>
            <a:endParaRPr lang="es-ES" altLang="es-ES" sz="1400" i="1">
              <a:solidFill>
                <a:srgbClr val="0000FF"/>
              </a:solidFill>
              <a:latin typeface="Tahoma" pitchFamily="34" charset="0"/>
              <a:ea typeface="Arial Unicode MS" pitchFamily="34" charset="-128"/>
              <a:cs typeface="Arial Unicode MS" pitchFamily="34" charset="-128"/>
            </a:endParaRPr>
          </a:p>
        </p:txBody>
      </p:sp>
      <p:sp>
        <p:nvSpPr>
          <p:cNvPr id="54281" name="Text Box 9"/>
          <p:cNvSpPr txBox="1">
            <a:spLocks noChangeArrowheads="1"/>
          </p:cNvSpPr>
          <p:nvPr/>
        </p:nvSpPr>
        <p:spPr bwMode="auto">
          <a:xfrm>
            <a:off x="1524000" y="3657600"/>
            <a:ext cx="9144000" cy="52322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s-ES" altLang="es-ES" sz="1400" i="1">
                <a:solidFill>
                  <a:srgbClr val="FFFFFF"/>
                </a:solidFill>
                <a:latin typeface="Tahoma" pitchFamily="34" charset="0"/>
                <a:cs typeface="Arial" charset="0"/>
              </a:rPr>
              <a:t>8. Las repercusiones</a:t>
            </a:r>
            <a:r>
              <a:rPr lang="es-ES" altLang="es-ES" sz="1400" i="1">
                <a:solidFill>
                  <a:srgbClr val="0000FF"/>
                </a:solidFill>
                <a:latin typeface="Tahoma" pitchFamily="34" charset="0"/>
                <a:cs typeface="Arial" charset="0"/>
              </a:rPr>
              <a:t> de las </a:t>
            </a:r>
            <a:r>
              <a:rPr lang="es-ES" altLang="es-ES" sz="1400" b="1" i="1">
                <a:solidFill>
                  <a:srgbClr val="0000FF"/>
                </a:solidFill>
                <a:latin typeface="Tahoma" pitchFamily="34" charset="0"/>
                <a:cs typeface="Arial" charset="0"/>
              </a:rPr>
              <a:t>grandes obras públicas</a:t>
            </a:r>
            <a:r>
              <a:rPr lang="es-ES" altLang="es-ES" sz="1400" i="1">
                <a:solidFill>
                  <a:srgbClr val="0000FF"/>
                </a:solidFill>
                <a:latin typeface="Tahoma" pitchFamily="34" charset="0"/>
                <a:cs typeface="Arial" charset="0"/>
              </a:rPr>
              <a:t> sobre las tierras vecinas han de ser </a:t>
            </a:r>
            <a:r>
              <a:rPr lang="es-ES" altLang="es-ES" sz="1400" b="1" i="1">
                <a:solidFill>
                  <a:srgbClr val="0000FF"/>
                </a:solidFill>
                <a:latin typeface="Tahoma" pitchFamily="34" charset="0"/>
                <a:cs typeface="Arial" charset="0"/>
              </a:rPr>
              <a:t>evaluadas desde la </a:t>
            </a:r>
            <a:r>
              <a:rPr lang="es-ES" altLang="es-ES" sz="1400" b="1" i="1">
                <a:solidFill>
                  <a:srgbClr val="FFFFFF"/>
                </a:solidFill>
                <a:latin typeface="Tahoma" pitchFamily="34" charset="0"/>
                <a:cs typeface="Arial" charset="0"/>
              </a:rPr>
              <a:t>concepción del</a:t>
            </a:r>
            <a:r>
              <a:rPr lang="es-ES" altLang="es-ES" sz="1400" b="1" i="1">
                <a:solidFill>
                  <a:srgbClr val="0000FF"/>
                </a:solidFill>
                <a:latin typeface="Tahoma" pitchFamily="34" charset="0"/>
                <a:cs typeface="Arial" charset="0"/>
              </a:rPr>
              <a:t> proyecto y tomadas las medidas pertinentes</a:t>
            </a:r>
            <a:r>
              <a:rPr lang="es-ES" altLang="es-ES" sz="1400" i="1">
                <a:solidFill>
                  <a:srgbClr val="0000FF"/>
                </a:solidFill>
                <a:latin typeface="Tahoma" pitchFamily="34" charset="0"/>
                <a:cs typeface="Arial" charset="0"/>
              </a:rPr>
              <a:t>. </a:t>
            </a:r>
            <a:endParaRPr lang="es-ES" altLang="es-ES" sz="1400" i="1">
              <a:solidFill>
                <a:srgbClr val="0000FF"/>
              </a:solidFill>
              <a:latin typeface="Tahoma" pitchFamily="34" charset="0"/>
              <a:ea typeface="Arial Unicode MS" pitchFamily="34" charset="-128"/>
              <a:cs typeface="Arial Unicode MS" pitchFamily="34" charset="-128"/>
            </a:endParaRPr>
          </a:p>
        </p:txBody>
      </p:sp>
      <p:sp>
        <p:nvSpPr>
          <p:cNvPr id="54282" name="Text Box 10"/>
          <p:cNvSpPr txBox="1">
            <a:spLocks noChangeArrowheads="1"/>
          </p:cNvSpPr>
          <p:nvPr/>
        </p:nvSpPr>
        <p:spPr bwMode="auto">
          <a:xfrm>
            <a:off x="1524000" y="4267200"/>
            <a:ext cx="9144000" cy="3048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s-ES" altLang="es-ES" sz="1400" i="1">
                <a:solidFill>
                  <a:srgbClr val="FFFFFF"/>
                </a:solidFill>
                <a:latin typeface="Tahoma" pitchFamily="34" charset="0"/>
                <a:cs typeface="Arial" charset="0"/>
              </a:rPr>
              <a:t>9. </a:t>
            </a:r>
            <a:r>
              <a:rPr lang="es-ES" altLang="es-ES" sz="1400" b="1" i="1">
                <a:solidFill>
                  <a:srgbClr val="FFFFFF"/>
                </a:solidFill>
                <a:latin typeface="Tahoma" pitchFamily="34" charset="0"/>
                <a:cs typeface="Arial" charset="0"/>
              </a:rPr>
              <a:t>El inventario de los recursos</a:t>
            </a:r>
            <a:r>
              <a:rPr lang="es-ES" altLang="es-ES" sz="1400" b="1" i="1">
                <a:solidFill>
                  <a:srgbClr val="0000FF"/>
                </a:solidFill>
                <a:latin typeface="Tahoma" pitchFamily="34" charset="0"/>
                <a:cs typeface="Arial" charset="0"/>
              </a:rPr>
              <a:t> edáficos es indispensable</a:t>
            </a:r>
            <a:r>
              <a:rPr lang="es-ES" altLang="es-ES" sz="1400" i="1">
                <a:solidFill>
                  <a:srgbClr val="0000FF"/>
                </a:solidFill>
                <a:latin typeface="Tahoma" pitchFamily="34" charset="0"/>
                <a:cs typeface="Arial" charset="0"/>
              </a:rPr>
              <a:t>. </a:t>
            </a:r>
            <a:endParaRPr lang="es-ES" altLang="es-ES" sz="1400" i="1">
              <a:solidFill>
                <a:srgbClr val="0000FF"/>
              </a:solidFill>
              <a:latin typeface="Tahoma" pitchFamily="34" charset="0"/>
              <a:ea typeface="Arial Unicode MS" pitchFamily="34" charset="-128"/>
              <a:cs typeface="Arial Unicode MS" pitchFamily="34" charset="-128"/>
            </a:endParaRPr>
          </a:p>
        </p:txBody>
      </p:sp>
      <p:sp>
        <p:nvSpPr>
          <p:cNvPr id="54283" name="Text Box 11"/>
          <p:cNvSpPr txBox="1">
            <a:spLocks noChangeArrowheads="1"/>
          </p:cNvSpPr>
          <p:nvPr/>
        </p:nvSpPr>
        <p:spPr bwMode="auto">
          <a:xfrm>
            <a:off x="1524000" y="5867400"/>
            <a:ext cx="9144000" cy="846386"/>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s-ES" altLang="es-ES" sz="1400" i="1">
                <a:solidFill>
                  <a:srgbClr val="FFFFFF"/>
                </a:solidFill>
                <a:latin typeface="Tahoma" pitchFamily="34" charset="0"/>
                <a:cs typeface="Arial" charset="0"/>
              </a:rPr>
              <a:t>12. Los gobiernos y las autoridades </a:t>
            </a:r>
            <a:r>
              <a:rPr lang="es-ES" altLang="es-ES" sz="1400" i="1">
                <a:solidFill>
                  <a:srgbClr val="333399"/>
                </a:solidFill>
                <a:latin typeface="Tahoma" pitchFamily="34" charset="0"/>
                <a:cs typeface="Arial" charset="0"/>
              </a:rPr>
              <a:t>administrativas han de </a:t>
            </a:r>
            <a:r>
              <a:rPr lang="es-ES" altLang="es-ES" sz="1400" b="1" i="1">
                <a:solidFill>
                  <a:srgbClr val="333399"/>
                </a:solidFill>
                <a:latin typeface="Tahoma" pitchFamily="34" charset="0"/>
                <a:cs typeface="Arial" charset="0"/>
              </a:rPr>
              <a:t>planificar y gestionar racionalmente los </a:t>
            </a:r>
            <a:r>
              <a:rPr lang="es-ES" altLang="es-ES" sz="1400" b="1" i="1">
                <a:solidFill>
                  <a:srgbClr val="FFFFFF"/>
                </a:solidFill>
                <a:latin typeface="Tahoma" pitchFamily="34" charset="0"/>
                <a:cs typeface="Arial" charset="0"/>
              </a:rPr>
              <a:t>recursos edáficos</a:t>
            </a:r>
            <a:r>
              <a:rPr lang="es-ES" altLang="es-ES" sz="1400" i="1">
                <a:solidFill>
                  <a:srgbClr val="FFFFFF"/>
                </a:solidFill>
                <a:latin typeface="Tahoma" pitchFamily="34" charset="0"/>
                <a:cs typeface="Arial" charset="0"/>
              </a:rPr>
              <a:t>.</a:t>
            </a:r>
            <a:r>
              <a:rPr lang="es-ES" altLang="es-ES" sz="1400" i="1">
                <a:solidFill>
                  <a:srgbClr val="333399"/>
                </a:solidFill>
                <a:latin typeface="Tahoma" pitchFamily="34" charset="0"/>
                <a:cs typeface="Arial" charset="0"/>
              </a:rPr>
              <a:t> </a:t>
            </a:r>
            <a:r>
              <a:rPr lang="es-ES" altLang="es-ES" sz="1400" b="1" i="1">
                <a:solidFill>
                  <a:srgbClr val="333399"/>
                </a:solidFill>
                <a:latin typeface="Tahoma" pitchFamily="34" charset="0"/>
                <a:cs typeface="Arial" charset="0"/>
              </a:rPr>
              <a:t> 	</a:t>
            </a:r>
          </a:p>
          <a:p>
            <a:pPr algn="just">
              <a:spcBef>
                <a:spcPct val="50000"/>
              </a:spcBef>
            </a:pPr>
            <a:r>
              <a:rPr lang="es-ES" altLang="es-ES" sz="1400" b="1" i="1">
                <a:solidFill>
                  <a:srgbClr val="FFFFFF"/>
                </a:solidFill>
                <a:latin typeface="Tahoma" pitchFamily="34" charset="0"/>
                <a:cs typeface="Arial" charset="0"/>
              </a:rPr>
              <a:t>	CARTA EUROPEA DE LOS SUELOS                                  CONSEJO DE EUROPA (1972)</a:t>
            </a:r>
            <a:endParaRPr lang="es-ES" altLang="es-ES">
              <a:solidFill>
                <a:srgbClr val="FFFFFF"/>
              </a:solidFill>
              <a:latin typeface="Arial"/>
            </a:endParaRPr>
          </a:p>
        </p:txBody>
      </p:sp>
      <p:sp>
        <p:nvSpPr>
          <p:cNvPr id="54284" name="Text Box 12"/>
          <p:cNvSpPr txBox="1">
            <a:spLocks noChangeArrowheads="1"/>
          </p:cNvSpPr>
          <p:nvPr/>
        </p:nvSpPr>
        <p:spPr bwMode="auto">
          <a:xfrm>
            <a:off x="1524000" y="4648200"/>
            <a:ext cx="9144000" cy="52322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s-ES" altLang="es-ES" sz="1400" i="1">
                <a:solidFill>
                  <a:srgbClr val="FFFFFF"/>
                </a:solidFill>
                <a:latin typeface="Tahoma" pitchFamily="34" charset="0"/>
                <a:cs typeface="Arial" charset="0"/>
              </a:rPr>
              <a:t>10. Es necesario un esfuerzo</a:t>
            </a:r>
            <a:r>
              <a:rPr lang="es-ES" altLang="es-ES" sz="1400" i="1">
                <a:solidFill>
                  <a:srgbClr val="0000FF"/>
                </a:solidFill>
                <a:latin typeface="Tahoma" pitchFamily="34" charset="0"/>
                <a:cs typeface="Arial" charset="0"/>
              </a:rPr>
              <a:t> continuado de </a:t>
            </a:r>
            <a:r>
              <a:rPr lang="es-ES" altLang="es-ES" sz="1400" b="1" i="1">
                <a:solidFill>
                  <a:srgbClr val="0000FF"/>
                </a:solidFill>
                <a:latin typeface="Tahoma" pitchFamily="34" charset="0"/>
                <a:cs typeface="Arial" charset="0"/>
              </a:rPr>
              <a:t>investigación científica</a:t>
            </a:r>
            <a:r>
              <a:rPr lang="es-ES" altLang="es-ES" sz="1400" i="1">
                <a:solidFill>
                  <a:srgbClr val="0000FF"/>
                </a:solidFill>
                <a:latin typeface="Tahoma" pitchFamily="34" charset="0"/>
                <a:cs typeface="Arial" charset="0"/>
              </a:rPr>
              <a:t> y de colaboración interdisciplinar para </a:t>
            </a:r>
            <a:r>
              <a:rPr lang="es-ES" altLang="es-ES" sz="1400" i="1">
                <a:solidFill>
                  <a:srgbClr val="FFFFFF"/>
                </a:solidFill>
                <a:latin typeface="Tahoma" pitchFamily="34" charset="0"/>
                <a:cs typeface="Arial" charset="0"/>
              </a:rPr>
              <a:t>garantizar la </a:t>
            </a:r>
            <a:r>
              <a:rPr lang="es-ES" altLang="es-ES" sz="1400" b="1" i="1">
                <a:solidFill>
                  <a:srgbClr val="FFFFFF"/>
                </a:solidFill>
                <a:latin typeface="Tahoma" pitchFamily="34" charset="0"/>
                <a:cs typeface="Arial" charset="0"/>
              </a:rPr>
              <a:t>utilización racional</a:t>
            </a:r>
            <a:r>
              <a:rPr lang="es-ES" altLang="es-ES" sz="1400" b="1" i="1">
                <a:solidFill>
                  <a:srgbClr val="0000FF"/>
                </a:solidFill>
                <a:latin typeface="Tahoma" pitchFamily="34" charset="0"/>
                <a:cs typeface="Arial" charset="0"/>
              </a:rPr>
              <a:t> y la conservación de los suelos</a:t>
            </a:r>
            <a:r>
              <a:rPr lang="es-ES" altLang="es-ES" sz="1400" i="1">
                <a:solidFill>
                  <a:srgbClr val="0000FF"/>
                </a:solidFill>
                <a:latin typeface="Tahoma" pitchFamily="34" charset="0"/>
                <a:cs typeface="Arial" charset="0"/>
              </a:rPr>
              <a:t>. </a:t>
            </a:r>
            <a:endParaRPr lang="es-ES" altLang="es-ES" sz="1400" i="1">
              <a:solidFill>
                <a:srgbClr val="0000FF"/>
              </a:solidFill>
              <a:latin typeface="Tahoma" pitchFamily="34" charset="0"/>
              <a:ea typeface="Arial Unicode MS" pitchFamily="34" charset="-128"/>
              <a:cs typeface="Arial Unicode MS" pitchFamily="34" charset="-128"/>
            </a:endParaRPr>
          </a:p>
        </p:txBody>
      </p:sp>
      <p:sp>
        <p:nvSpPr>
          <p:cNvPr id="54285" name="Text Box 13"/>
          <p:cNvSpPr txBox="1">
            <a:spLocks noChangeArrowheads="1"/>
          </p:cNvSpPr>
          <p:nvPr/>
        </p:nvSpPr>
        <p:spPr bwMode="auto">
          <a:xfrm>
            <a:off x="1524000" y="5257800"/>
            <a:ext cx="9144000" cy="52322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s-ES" altLang="es-ES" sz="1400" i="1">
                <a:solidFill>
                  <a:srgbClr val="FFFFFF"/>
                </a:solidFill>
                <a:latin typeface="Tahoma" pitchFamily="34" charset="0"/>
                <a:cs typeface="Arial" charset="0"/>
              </a:rPr>
              <a:t>11. La conservación de los suelos debe </a:t>
            </a:r>
            <a:r>
              <a:rPr lang="es-ES" altLang="es-ES" sz="1400" i="1">
                <a:solidFill>
                  <a:srgbClr val="333399"/>
                </a:solidFill>
                <a:latin typeface="Tahoma" pitchFamily="34" charset="0"/>
                <a:cs typeface="Arial" charset="0"/>
              </a:rPr>
              <a:t>ser objeto de </a:t>
            </a:r>
            <a:r>
              <a:rPr lang="es-ES" altLang="es-ES" sz="1400" b="1" i="1">
                <a:solidFill>
                  <a:srgbClr val="333399"/>
                </a:solidFill>
                <a:latin typeface="Tahoma" pitchFamily="34" charset="0"/>
                <a:cs typeface="Arial" charset="0"/>
              </a:rPr>
              <a:t>enseñanza</a:t>
            </a:r>
            <a:r>
              <a:rPr lang="es-ES" altLang="es-ES" sz="1400" i="1">
                <a:solidFill>
                  <a:srgbClr val="333399"/>
                </a:solidFill>
                <a:latin typeface="Tahoma" pitchFamily="34" charset="0"/>
                <a:cs typeface="Arial" charset="0"/>
              </a:rPr>
              <a:t> a todos los niveles y de </a:t>
            </a:r>
            <a:r>
              <a:rPr lang="es-ES" altLang="es-ES" sz="1400" b="1" i="1">
                <a:solidFill>
                  <a:srgbClr val="333399"/>
                </a:solidFill>
                <a:latin typeface="Tahoma" pitchFamily="34" charset="0"/>
                <a:cs typeface="Arial" charset="0"/>
              </a:rPr>
              <a:t>información pública</a:t>
            </a:r>
            <a:r>
              <a:rPr lang="es-ES" altLang="es-ES" sz="1400" i="1">
                <a:solidFill>
                  <a:srgbClr val="333399"/>
                </a:solidFill>
                <a:latin typeface="Tahoma" pitchFamily="34" charset="0"/>
                <a:cs typeface="Arial" charset="0"/>
              </a:rPr>
              <a:t> </a:t>
            </a:r>
            <a:r>
              <a:rPr lang="es-ES" altLang="es-ES" sz="1400" i="1">
                <a:solidFill>
                  <a:srgbClr val="FFFFFF"/>
                </a:solidFill>
                <a:latin typeface="Tahoma" pitchFamily="34" charset="0"/>
                <a:cs typeface="Arial" charset="0"/>
              </a:rPr>
              <a:t>continuada.</a:t>
            </a:r>
            <a:r>
              <a:rPr lang="es-ES" altLang="es-ES" sz="1400" i="1">
                <a:solidFill>
                  <a:srgbClr val="333399"/>
                </a:solidFill>
                <a:latin typeface="Tahoma" pitchFamily="34" charset="0"/>
                <a:cs typeface="Arial" charset="0"/>
              </a:rPr>
              <a:t> </a:t>
            </a:r>
            <a:endParaRPr lang="es-ES" altLang="es-ES">
              <a:solidFill>
                <a:srgbClr val="333399"/>
              </a:solidFill>
              <a:latin typeface="Arial"/>
            </a:endParaRPr>
          </a:p>
        </p:txBody>
      </p:sp>
    </p:spTree>
    <p:extLst>
      <p:ext uri="{BB962C8B-B14F-4D97-AF65-F5344CB8AC3E}">
        <p14:creationId xmlns:p14="http://schemas.microsoft.com/office/powerpoint/2010/main" val="756922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54286"/>
                                        </p:tgtEl>
                                        <p:attrNameLst>
                                          <p:attrName>style.visibility</p:attrName>
                                        </p:attrNameLst>
                                      </p:cBhvr>
                                      <p:to>
                                        <p:strVal val="visible"/>
                                      </p:to>
                                    </p:set>
                                    <p:animEffect transition="in" filter="strips(downRight)">
                                      <p:cBhvr>
                                        <p:cTn id="7" dur="500"/>
                                        <p:tgtEl>
                                          <p:spTgt spid="542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4274">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4276">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4275">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54277">
                                            <p:txEl>
                                              <p:pRg st="0" end="0"/>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54278">
                                            <p:txEl>
                                              <p:pRg st="0" end="0"/>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54279">
                                            <p:txEl>
                                              <p:pRg st="0" end="0"/>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54280">
                                            <p:txEl>
                                              <p:pRg st="0" end="0"/>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54281">
                                            <p:txEl>
                                              <p:pRg st="0" end="0"/>
                                            </p:txEl>
                                          </p:spTgt>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54282">
                                            <p:txEl>
                                              <p:pRg st="0" end="0"/>
                                            </p:txEl>
                                          </p:spTgt>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54284">
                                            <p:txEl>
                                              <p:pRg st="0" end="0"/>
                                            </p:txEl>
                                          </p:spTgt>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499"/>
                                          </p:stCondLst>
                                        </p:cTn>
                                        <p:tgtEl>
                                          <p:spTgt spid="54285">
                                            <p:txEl>
                                              <p:pRg st="0" end="0"/>
                                            </p:txEl>
                                          </p:spTgt>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499"/>
                                          </p:stCondLst>
                                        </p:cTn>
                                        <p:tgtEl>
                                          <p:spTgt spid="54283">
                                            <p:txEl>
                                              <p:pRg st="0" end="0"/>
                                            </p:txEl>
                                          </p:spTgt>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499"/>
                                          </p:stCondLst>
                                        </p:cTn>
                                        <p:tgtEl>
                                          <p:spTgt spid="542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autoUpdateAnimBg="0"/>
      <p:bldP spid="54275" grpId="0" build="p" autoUpdateAnimBg="0"/>
      <p:bldP spid="54276" grpId="0" build="p" autoUpdateAnimBg="0"/>
      <p:bldP spid="54277" grpId="0" build="p" autoUpdateAnimBg="0"/>
      <p:bldP spid="54278" grpId="0" build="p" autoUpdateAnimBg="0"/>
      <p:bldP spid="54279" grpId="0" build="p" autoUpdateAnimBg="0"/>
      <p:bldP spid="54280" grpId="0" build="p" autoUpdateAnimBg="0"/>
      <p:bldP spid="54281" grpId="0" build="p" autoUpdateAnimBg="0"/>
      <p:bldP spid="54282" grpId="0" build="p" autoUpdateAnimBg="0"/>
      <p:bldP spid="54283" grpId="0" build="p" autoUpdateAnimBg="0"/>
      <p:bldP spid="54284" grpId="0" build="p" autoUpdateAnimBg="0"/>
      <p:bldP spid="54285"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426" name="Object 2"/>
          <p:cNvGraphicFramePr>
            <a:graphicFrameLocks noChangeAspect="1"/>
          </p:cNvGraphicFramePr>
          <p:nvPr/>
        </p:nvGraphicFramePr>
        <p:xfrm>
          <a:off x="6291263" y="0"/>
          <a:ext cx="4083050" cy="5029200"/>
        </p:xfrm>
        <a:graphic>
          <a:graphicData uri="http://schemas.openxmlformats.org/presentationml/2006/ole">
            <mc:AlternateContent xmlns:mc="http://schemas.openxmlformats.org/markup-compatibility/2006">
              <mc:Choice xmlns:v="urn:schemas-microsoft-com:vml" Requires="v">
                <p:oleObj spid="_x0000_s5153" name="Fotografía de Photo Editor" r:id="rId3" imgW="1933333" imgH="2381582" progId="MSPhotoEd.3">
                  <p:embed/>
                </p:oleObj>
              </mc:Choice>
              <mc:Fallback>
                <p:oleObj name="Fotografía de Photo Editor" r:id="rId3" imgW="1933333" imgH="2381582" progId="MSPhotoEd.3">
                  <p:embed/>
                  <p:pic>
                    <p:nvPicPr>
                      <p:cNvPr id="1034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1263" y="0"/>
                        <a:ext cx="40830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27" name="Text Box 3"/>
          <p:cNvSpPr txBox="1">
            <a:spLocks noChangeArrowheads="1"/>
          </p:cNvSpPr>
          <p:nvPr/>
        </p:nvSpPr>
        <p:spPr bwMode="auto">
          <a:xfrm>
            <a:off x="2895600" y="5562600"/>
            <a:ext cx="7162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es-ES" altLang="es-ES" b="1">
                <a:solidFill>
                  <a:srgbClr val="000000"/>
                </a:solidFill>
                <a:latin typeface="Times New Roman" pitchFamily="18" charset="0"/>
              </a:rPr>
              <a:t>Muchas Gracias por vuestra atención</a:t>
            </a:r>
          </a:p>
        </p:txBody>
      </p:sp>
      <p:pic>
        <p:nvPicPr>
          <p:cNvPr id="103428" name="Picture 4" descr="torre de pi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47815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Rectangle 5"/>
          <p:cNvSpPr>
            <a:spLocks noChangeArrowheads="1"/>
          </p:cNvSpPr>
          <p:nvPr/>
        </p:nvSpPr>
        <p:spPr bwMode="auto">
          <a:xfrm>
            <a:off x="2362200" y="5181601"/>
            <a:ext cx="767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es-ES_tradnl" altLang="es-ES" sz="1800" b="1">
                <a:solidFill>
                  <a:srgbClr val="000000"/>
                </a:solidFill>
              </a:rPr>
              <a:t>...y nos podemos ahorrar 700 liras si no hacemos análisis de suelos”</a:t>
            </a:r>
          </a:p>
        </p:txBody>
      </p:sp>
      <p:sp>
        <p:nvSpPr>
          <p:cNvPr id="103430" name="Text Box 6"/>
          <p:cNvSpPr txBox="1">
            <a:spLocks noChangeArrowheads="1"/>
          </p:cNvSpPr>
          <p:nvPr/>
        </p:nvSpPr>
        <p:spPr bwMode="auto">
          <a:xfrm>
            <a:off x="5257800" y="62484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es-ES" altLang="es-ES" sz="2400" b="1">
                <a:solidFill>
                  <a:srgbClr val="000000"/>
                </a:solidFill>
                <a:latin typeface="Times New Roman" pitchFamily="18" charset="0"/>
              </a:rPr>
              <a:t>Carmen Antolín</a:t>
            </a:r>
          </a:p>
        </p:txBody>
      </p:sp>
      <p:grpSp>
        <p:nvGrpSpPr>
          <p:cNvPr id="312327" name="Group 7"/>
          <p:cNvGrpSpPr>
            <a:grpSpLocks/>
          </p:cNvGrpSpPr>
          <p:nvPr/>
        </p:nvGrpSpPr>
        <p:grpSpPr bwMode="auto">
          <a:xfrm>
            <a:off x="8458200" y="6019800"/>
            <a:ext cx="2209800" cy="838200"/>
            <a:chOff x="1824" y="3191"/>
            <a:chExt cx="2215" cy="925"/>
          </a:xfrm>
        </p:grpSpPr>
        <p:pic>
          <p:nvPicPr>
            <p:cNvPr id="1034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4" y="3191"/>
              <a:ext cx="1056" cy="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3" name="Picture 9" descr="logoci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 y="3240"/>
              <a:ext cx="823" cy="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57379" t="63125" r="34715" b="17500"/>
          <a:stretch/>
        </p:blipFill>
        <p:spPr bwMode="auto">
          <a:xfrm>
            <a:off x="10892768" y="6019800"/>
            <a:ext cx="664648" cy="823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91794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12327"/>
                                        </p:tgtEl>
                                        <p:attrNameLst>
                                          <p:attrName>style.visibility</p:attrName>
                                        </p:attrNameLst>
                                      </p:cBhvr>
                                      <p:to>
                                        <p:strVal val="visible"/>
                                      </p:to>
                                    </p:set>
                                    <p:anim calcmode="lin" valueType="num">
                                      <p:cBhvr additive="base">
                                        <p:cTn id="7" dur="500" fill="hold"/>
                                        <p:tgtEl>
                                          <p:spTgt spid="312327"/>
                                        </p:tgtEl>
                                        <p:attrNameLst>
                                          <p:attrName>ppt_x</p:attrName>
                                        </p:attrNameLst>
                                      </p:cBhvr>
                                      <p:tavLst>
                                        <p:tav tm="0">
                                          <p:val>
                                            <p:strVal val="0-#ppt_w/2"/>
                                          </p:val>
                                        </p:tav>
                                        <p:tav tm="100000">
                                          <p:val>
                                            <p:strVal val="#ppt_x"/>
                                          </p:val>
                                        </p:tav>
                                      </p:tavLst>
                                    </p:anim>
                                    <p:anim calcmode="lin" valueType="num">
                                      <p:cBhvr additive="base">
                                        <p:cTn id="8" dur="500" fill="hold"/>
                                        <p:tgtEl>
                                          <p:spTgt spid="3123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826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881753" y="4547376"/>
            <a:ext cx="5962443" cy="2108722"/>
          </a:xfrm>
        </p:spPr>
        <p:txBody>
          <a:bodyPr/>
          <a:lstStyle/>
          <a:p>
            <a:pPr marL="0" indent="0">
              <a:buNone/>
            </a:pPr>
            <a:r>
              <a:rPr lang="es-ES" b="1" dirty="0" smtClean="0">
                <a:solidFill>
                  <a:srgbClr val="009900"/>
                </a:solidFill>
              </a:rPr>
              <a:t>Y LOS SERES HUMANOS</a:t>
            </a:r>
          </a:p>
          <a:p>
            <a:pPr marL="0" indent="0">
              <a:buNone/>
            </a:pPr>
            <a:endParaRPr lang="es-ES" b="1" dirty="0" smtClean="0">
              <a:solidFill>
                <a:srgbClr val="009900"/>
              </a:solidFill>
            </a:endParaRPr>
          </a:p>
          <a:p>
            <a:pPr marL="0" indent="0">
              <a:buNone/>
            </a:pPr>
            <a:r>
              <a:rPr lang="es-ES" b="1" dirty="0" smtClean="0">
                <a:solidFill>
                  <a:srgbClr val="009900"/>
                </a:solidFill>
              </a:rPr>
              <a:t>¿QUÉ HEMOS HECHO?</a:t>
            </a:r>
            <a:endParaRPr lang="es-ES" b="1" dirty="0">
              <a:solidFill>
                <a:srgbClr val="009900"/>
              </a:solidFill>
            </a:endParaRPr>
          </a:p>
        </p:txBody>
      </p:sp>
      <p:sp>
        <p:nvSpPr>
          <p:cNvPr id="4" name="1 Rectángulo"/>
          <p:cNvSpPr/>
          <p:nvPr/>
        </p:nvSpPr>
        <p:spPr>
          <a:xfrm>
            <a:off x="5008683" y="724122"/>
            <a:ext cx="6533743" cy="2677656"/>
          </a:xfrm>
          <a:prstGeom prst="rect">
            <a:avLst/>
          </a:prstGeom>
        </p:spPr>
        <p:txBody>
          <a:bodyPr wrap="square">
            <a:spAutoFit/>
          </a:bodyPr>
          <a:lstStyle/>
          <a:p>
            <a:r>
              <a:rPr lang="es-ES" dirty="0">
                <a:solidFill>
                  <a:prstClr val="black"/>
                </a:solidFill>
                <a:latin typeface="Franklin Gothic Book"/>
              </a:rPr>
              <a:t> </a:t>
            </a:r>
            <a:r>
              <a:rPr lang="es-ES" sz="2800" dirty="0">
                <a:solidFill>
                  <a:srgbClr val="009900"/>
                </a:solidFill>
                <a:latin typeface="Arial Rounded MT Bold" panose="020F0704030504030204" pitchFamily="34" charset="0"/>
              </a:rPr>
              <a:t>“Esta tierra no la hemos heredado de nuestros antepasados; la hemos tomado prestada de nuestros hijos” </a:t>
            </a:r>
          </a:p>
          <a:p>
            <a:r>
              <a:rPr lang="es-ES" sz="2800" dirty="0" err="1">
                <a:solidFill>
                  <a:srgbClr val="009900"/>
                </a:solidFill>
                <a:latin typeface="Arial Rounded MT Bold" panose="020F0704030504030204" pitchFamily="34" charset="0"/>
              </a:rPr>
              <a:t>Lacota</a:t>
            </a:r>
            <a:r>
              <a:rPr lang="es-ES" sz="2800" dirty="0">
                <a:solidFill>
                  <a:srgbClr val="009900"/>
                </a:solidFill>
                <a:latin typeface="Arial Rounded MT Bold" panose="020F0704030504030204" pitchFamily="34" charset="0"/>
              </a:rPr>
              <a:t> (2007) </a:t>
            </a:r>
            <a:r>
              <a:rPr lang="es-ES" sz="2800" dirty="0" smtClean="0">
                <a:solidFill>
                  <a:srgbClr val="009900"/>
                </a:solidFill>
                <a:latin typeface="Arial Rounded MT Bold" panose="020F0704030504030204" pitchFamily="34" charset="0"/>
              </a:rPr>
              <a:t> </a:t>
            </a:r>
            <a:r>
              <a:rPr lang="es-ES" sz="2800" dirty="0">
                <a:solidFill>
                  <a:srgbClr val="009900"/>
                </a:solidFill>
                <a:latin typeface="Arial Rounded MT Bold" panose="020F0704030504030204" pitchFamily="34" charset="0"/>
              </a:rPr>
              <a:t>Comisión Europea – Secretaría General. Bruselas (Bélgica) </a:t>
            </a:r>
            <a:endParaRPr lang="es-ES" sz="2800" dirty="0">
              <a:solidFill>
                <a:srgbClr val="007033"/>
              </a:solidFill>
              <a:latin typeface="Arial Rounded MT Bold" panose="020F0704030504030204" pitchFamily="34" charset="0"/>
            </a:endParaRPr>
          </a:p>
        </p:txBody>
      </p:sp>
      <p:pic>
        <p:nvPicPr>
          <p:cNvPr id="5" name="Picture 2" descr="http://static1.absolutzaragoza.com/wp-content/uploads/2009/04/earth1-1024x1024.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12" y="188058"/>
            <a:ext cx="3786518" cy="378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4779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847528" y="188640"/>
            <a:ext cx="7992888" cy="6124754"/>
          </a:xfrm>
          <a:prstGeom prst="rect">
            <a:avLst/>
          </a:prstGeom>
        </p:spPr>
        <p:txBody>
          <a:bodyPr wrap="square">
            <a:spAutoFit/>
          </a:bodyPr>
          <a:lstStyle/>
          <a:p>
            <a:endParaRPr lang="es-ES" sz="3200" u="sng" dirty="0">
              <a:solidFill>
                <a:srgbClr val="000000"/>
              </a:solidFill>
              <a:latin typeface="Arial"/>
              <a:hlinkClick r:id="rId2"/>
            </a:endParaRPr>
          </a:p>
          <a:p>
            <a:r>
              <a:rPr lang="es-ES" sz="3200" u="sng" dirty="0">
                <a:solidFill>
                  <a:srgbClr val="000000"/>
                </a:solidFill>
                <a:latin typeface="Arial"/>
                <a:hlinkClick r:id="rId2"/>
              </a:rPr>
              <a:t>La Agenda 2030 para el Desarrollo Sostenible,</a:t>
            </a:r>
            <a:r>
              <a:rPr lang="es-ES" sz="3200" dirty="0">
                <a:solidFill>
                  <a:srgbClr val="000000"/>
                </a:solidFill>
                <a:latin typeface="Arial"/>
              </a:rPr>
              <a:t> adoptada por todos los Estados Miembros de las Naciones Unidas en 2015, proporciona un modelo compartido para la paz y la prosperidad para las personas y el planeta, ahora y en el futuro. En su corazón se encuentran los 17 Objetivos de Desarrollo Sostenible (ODS).</a:t>
            </a:r>
            <a:endParaRPr lang="es-ES" dirty="0">
              <a:solidFill>
                <a:srgbClr val="000000"/>
              </a:solidFill>
              <a:latin typeface="Arial"/>
            </a:endParaRPr>
          </a:p>
          <a:p>
            <a:endParaRPr lang="es-ES" dirty="0">
              <a:solidFill>
                <a:srgbClr val="000000"/>
              </a:solidFill>
              <a:latin typeface="Arial"/>
            </a:endParaRPr>
          </a:p>
          <a:p>
            <a:endParaRPr lang="es-ES" dirty="0">
              <a:solidFill>
                <a:srgbClr val="000000"/>
              </a:solidFill>
              <a:latin typeface="Arial"/>
            </a:endParaRPr>
          </a:p>
          <a:p>
            <a:endParaRPr lang="es-ES" dirty="0">
              <a:solidFill>
                <a:srgbClr val="000000"/>
              </a:solidFill>
              <a:latin typeface="Arial"/>
            </a:endParaRPr>
          </a:p>
          <a:p>
            <a:endParaRPr lang="es-ES" dirty="0">
              <a:solidFill>
                <a:srgbClr val="000000"/>
              </a:solidFill>
              <a:latin typeface="Arial"/>
            </a:endParaRPr>
          </a:p>
        </p:txBody>
      </p:sp>
    </p:spTree>
    <p:extLst>
      <p:ext uri="{BB962C8B-B14F-4D97-AF65-F5344CB8AC3E}">
        <p14:creationId xmlns:p14="http://schemas.microsoft.com/office/powerpoint/2010/main" val="20416068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524000" y="53360"/>
            <a:ext cx="9144000" cy="6801862"/>
          </a:xfrm>
          <a:prstGeom prst="rect">
            <a:avLst/>
          </a:prstGeom>
        </p:spPr>
        <p:txBody>
          <a:bodyPr wrap="square">
            <a:spAutoFit/>
          </a:bodyPr>
          <a:lstStyle/>
          <a:p>
            <a:r>
              <a:rPr lang="es-ES" sz="3600" dirty="0">
                <a:solidFill>
                  <a:srgbClr val="009900"/>
                </a:solidFill>
                <a:latin typeface="Arial"/>
              </a:rPr>
              <a:t>El informe identifica </a:t>
            </a:r>
            <a:r>
              <a:rPr lang="es-ES" sz="3600" b="1" dirty="0">
                <a:solidFill>
                  <a:srgbClr val="009900"/>
                </a:solidFill>
                <a:latin typeface="Arial"/>
              </a:rPr>
              <a:t>cuatro prioridades para la acción</a:t>
            </a:r>
            <a:r>
              <a:rPr lang="es-ES" sz="3600" dirty="0">
                <a:solidFill>
                  <a:srgbClr val="009900"/>
                </a:solidFill>
                <a:latin typeface="Arial"/>
              </a:rPr>
              <a:t>:</a:t>
            </a:r>
            <a:r>
              <a:rPr lang="es-ES" sz="2800" dirty="0">
                <a:solidFill>
                  <a:srgbClr val="000000"/>
                </a:solidFill>
                <a:latin typeface="Arial"/>
              </a:rPr>
              <a:t> </a:t>
            </a:r>
          </a:p>
          <a:p>
            <a:r>
              <a:rPr lang="es-ES" sz="2800" dirty="0">
                <a:solidFill>
                  <a:srgbClr val="000000"/>
                </a:solidFill>
                <a:latin typeface="Arial"/>
              </a:rPr>
              <a:t>*</a:t>
            </a:r>
            <a:r>
              <a:rPr lang="es-ES" sz="2800" b="1" dirty="0">
                <a:solidFill>
                  <a:srgbClr val="009900"/>
                </a:solidFill>
                <a:latin typeface="Arial"/>
              </a:rPr>
              <a:t>Minimizar</a:t>
            </a:r>
            <a:r>
              <a:rPr lang="es-ES" sz="2800" dirty="0">
                <a:solidFill>
                  <a:srgbClr val="000000"/>
                </a:solidFill>
                <a:latin typeface="Arial"/>
              </a:rPr>
              <a:t> una mayor degradación de los suelos </a:t>
            </a:r>
            <a:r>
              <a:rPr lang="es-ES" sz="2800" b="1" dirty="0">
                <a:solidFill>
                  <a:srgbClr val="009900"/>
                </a:solidFill>
                <a:latin typeface="Arial"/>
              </a:rPr>
              <a:t>y restaurar la productividad </a:t>
            </a:r>
            <a:r>
              <a:rPr lang="es-ES" sz="2800" dirty="0">
                <a:solidFill>
                  <a:srgbClr val="000000"/>
                </a:solidFill>
                <a:latin typeface="Arial"/>
              </a:rPr>
              <a:t>de los suelos que ya están </a:t>
            </a:r>
            <a:r>
              <a:rPr lang="es-ES" sz="2800" b="1" dirty="0">
                <a:solidFill>
                  <a:srgbClr val="009900"/>
                </a:solidFill>
                <a:latin typeface="Arial"/>
              </a:rPr>
              <a:t>degradados</a:t>
            </a:r>
            <a:r>
              <a:rPr lang="es-ES" sz="2800" dirty="0">
                <a:solidFill>
                  <a:srgbClr val="000000"/>
                </a:solidFill>
                <a:latin typeface="Arial"/>
              </a:rPr>
              <a:t> en las regiones donde las personas son más vulnerables</a:t>
            </a:r>
          </a:p>
          <a:p>
            <a:r>
              <a:rPr lang="es-ES" sz="2800" dirty="0">
                <a:solidFill>
                  <a:srgbClr val="000000"/>
                </a:solidFill>
                <a:latin typeface="Arial"/>
              </a:rPr>
              <a:t>*</a:t>
            </a:r>
            <a:r>
              <a:rPr lang="es-ES" sz="2800" b="1" dirty="0">
                <a:solidFill>
                  <a:srgbClr val="009900"/>
                </a:solidFill>
                <a:latin typeface="Arial"/>
              </a:rPr>
              <a:t>Estabilizar las reservas </a:t>
            </a:r>
            <a:r>
              <a:rPr lang="es-ES" sz="2800" dirty="0">
                <a:solidFill>
                  <a:srgbClr val="000000"/>
                </a:solidFill>
                <a:latin typeface="Arial"/>
              </a:rPr>
              <a:t>mundiales de materia orgánica del suelo, incluyendo tanto </a:t>
            </a:r>
            <a:r>
              <a:rPr lang="es-ES" sz="2800" b="1" dirty="0">
                <a:solidFill>
                  <a:srgbClr val="009900"/>
                </a:solidFill>
                <a:latin typeface="Arial"/>
              </a:rPr>
              <a:t>el carbono orgánico</a:t>
            </a:r>
            <a:r>
              <a:rPr lang="es-ES" sz="2800" dirty="0">
                <a:solidFill>
                  <a:srgbClr val="000000"/>
                </a:solidFill>
                <a:latin typeface="Arial"/>
              </a:rPr>
              <a:t> del suelo como </a:t>
            </a:r>
            <a:r>
              <a:rPr lang="es-ES" sz="2800" b="1" dirty="0">
                <a:solidFill>
                  <a:srgbClr val="009900"/>
                </a:solidFill>
                <a:latin typeface="Arial"/>
              </a:rPr>
              <a:t>los organismos del suelo</a:t>
            </a:r>
            <a:endParaRPr lang="es-ES" sz="2800" dirty="0">
              <a:solidFill>
                <a:srgbClr val="000000"/>
              </a:solidFill>
              <a:latin typeface="Arial"/>
            </a:endParaRPr>
          </a:p>
          <a:p>
            <a:r>
              <a:rPr lang="es-ES" sz="2800" dirty="0">
                <a:solidFill>
                  <a:srgbClr val="000000"/>
                </a:solidFill>
                <a:latin typeface="Arial"/>
              </a:rPr>
              <a:t>*</a:t>
            </a:r>
            <a:r>
              <a:rPr lang="es-ES" sz="2800" b="1" dirty="0">
                <a:solidFill>
                  <a:srgbClr val="009900"/>
                </a:solidFill>
                <a:latin typeface="Arial"/>
              </a:rPr>
              <a:t>Estabiliza</a:t>
            </a:r>
            <a:r>
              <a:rPr lang="es-ES" sz="2800" dirty="0">
                <a:solidFill>
                  <a:srgbClr val="000000"/>
                </a:solidFill>
                <a:latin typeface="Arial"/>
              </a:rPr>
              <a:t>r o reducir el </a:t>
            </a:r>
            <a:r>
              <a:rPr lang="es-ES" sz="2800" b="1" dirty="0">
                <a:solidFill>
                  <a:srgbClr val="009900"/>
                </a:solidFill>
                <a:latin typeface="Arial"/>
              </a:rPr>
              <a:t>consumo mundial de fertilizantes con nitrógeno y fósforo</a:t>
            </a:r>
            <a:r>
              <a:rPr lang="es-ES" sz="2800" dirty="0">
                <a:solidFill>
                  <a:srgbClr val="000000"/>
                </a:solidFill>
                <a:latin typeface="Arial"/>
              </a:rPr>
              <a:t>, además de aumentar el uso de fertilizantes en las regiones con déficit de nutrientes; y, </a:t>
            </a:r>
          </a:p>
          <a:p>
            <a:r>
              <a:rPr lang="es-ES" sz="2800" dirty="0">
                <a:solidFill>
                  <a:srgbClr val="000000"/>
                </a:solidFill>
                <a:latin typeface="Arial"/>
              </a:rPr>
              <a:t>*</a:t>
            </a:r>
            <a:r>
              <a:rPr lang="es-ES" sz="2800" b="1" dirty="0">
                <a:solidFill>
                  <a:srgbClr val="009900"/>
                </a:solidFill>
                <a:latin typeface="Arial"/>
              </a:rPr>
              <a:t>Mejorar nuestro conocimiento </a:t>
            </a:r>
            <a:r>
              <a:rPr lang="es-ES" sz="2800" dirty="0">
                <a:solidFill>
                  <a:srgbClr val="000000"/>
                </a:solidFill>
                <a:latin typeface="Arial"/>
              </a:rPr>
              <a:t>sobre el estado y la tendencia de las condiciones </a:t>
            </a:r>
            <a:r>
              <a:rPr lang="es-ES" sz="2800" b="1" dirty="0">
                <a:solidFill>
                  <a:srgbClr val="009900"/>
                </a:solidFill>
                <a:latin typeface="Arial"/>
              </a:rPr>
              <a:t>del suelo</a:t>
            </a:r>
            <a:r>
              <a:rPr lang="es-ES" sz="2800" dirty="0">
                <a:solidFill>
                  <a:srgbClr val="000000"/>
                </a:solidFill>
                <a:latin typeface="Arial"/>
              </a:rPr>
              <a:t>.</a:t>
            </a:r>
          </a:p>
        </p:txBody>
      </p:sp>
    </p:spTree>
    <p:extLst>
      <p:ext uri="{BB962C8B-B14F-4D97-AF65-F5344CB8AC3E}">
        <p14:creationId xmlns:p14="http://schemas.microsoft.com/office/powerpoint/2010/main" val="38983029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p:nvPr>
        </p:nvSpPr>
        <p:spPr/>
        <p:txBody>
          <a:bodyPr/>
          <a:lstStyle/>
          <a:p>
            <a:r>
              <a:rPr lang="es-ES" dirty="0"/>
              <a:t>Un acto legislativo sobre el seguimiento de los suelos situará a la UE en la senda hacia unos suelos sanos de aquí a 2050, recopilando datos sobre la salud de los suelos y poniéndolos a disposición de los agricultores y otros gestores del suelo. Esta acto también hace de la gestión sostenible del suelo la norma y aborda situaciones de riesgos inaceptables para la salud humana o el medio ambiente debido a la contaminación del suelo. </a:t>
            </a:r>
          </a:p>
        </p:txBody>
      </p:sp>
    </p:spTree>
    <p:extLst>
      <p:ext uri="{BB962C8B-B14F-4D97-AF65-F5344CB8AC3E}">
        <p14:creationId xmlns:p14="http://schemas.microsoft.com/office/powerpoint/2010/main" val="31836121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p:nvPr>
        </p:nvSpPr>
        <p:spPr/>
        <p:txBody>
          <a:bodyPr/>
          <a:lstStyle/>
          <a:p>
            <a:r>
              <a:rPr lang="es-ES" dirty="0"/>
              <a:t>Las propuestas que presentamos hoy también impulsarán la innovación y la sostenibilidad, al favorecer una utilización segura del progreso técnico en materia de nuevas técnicas genómicas, lo que permite desarrollar cultivos </a:t>
            </a:r>
            <a:r>
              <a:rPr lang="es-ES" dirty="0" err="1"/>
              <a:t>resilientes</a:t>
            </a:r>
            <a:r>
              <a:rPr lang="es-ES" dirty="0"/>
              <a:t> al clima y reducir el uso de plaguicidas químicos, y al garantizar unas semillas y materiales reproductivos para plantas y bosques más sostenibles, de alta calidad y diversos. Por último, las nuevas medidas también proponen reducir el desperdicio de alimentos y los residuos textiles, lo que contribuirá a un uso más eficiente de los recursos naturales y a una mayor reducción de las emisiones de gases de efecto invernadero de estos sectores.</a:t>
            </a:r>
          </a:p>
          <a:p>
            <a:endParaRPr lang="es-ES" dirty="0"/>
          </a:p>
        </p:txBody>
      </p:sp>
    </p:spTree>
    <p:extLst>
      <p:ext uri="{BB962C8B-B14F-4D97-AF65-F5344CB8AC3E}">
        <p14:creationId xmlns:p14="http://schemas.microsoft.com/office/powerpoint/2010/main" val="17794846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p:nvPr>
        </p:nvSpPr>
        <p:spPr/>
        <p:txBody>
          <a:bodyPr/>
          <a:lstStyle/>
          <a:p>
            <a:r>
              <a:rPr lang="es-ES" dirty="0"/>
              <a:t>Estas medidas aportarán beneficios económicos, sociales, sanitarios y medioambientales a largo plazo para todos. Al garantizar unos activos naturales más </a:t>
            </a:r>
            <a:r>
              <a:rPr lang="es-ES" dirty="0" err="1"/>
              <a:t>resilientes</a:t>
            </a:r>
            <a:r>
              <a:rPr lang="es-ES" dirty="0"/>
              <a:t>, las nuevas normas prestan apoyo, en particular, a las personas que viven directamente de la tierra y la naturaleza. Contribuirán a la prosperidad de las zonas rurales, a la seguridad alimentaria, a una </a:t>
            </a:r>
            <a:r>
              <a:rPr lang="es-ES" dirty="0" err="1"/>
              <a:t>bioeconomía</a:t>
            </a:r>
            <a:r>
              <a:rPr lang="es-ES" dirty="0"/>
              <a:t> </a:t>
            </a:r>
            <a:r>
              <a:rPr lang="es-ES" dirty="0" err="1"/>
              <a:t>resiliente</a:t>
            </a:r>
            <a:r>
              <a:rPr lang="es-ES" dirty="0"/>
              <a:t> y próspera, situarán a la UE a la vanguardia de la innovación y el desarrollo, y ayudarán a invertir la pérdida de biodiversidad y a la preparación ante las consecuencias del cambio climático.</a:t>
            </a:r>
          </a:p>
          <a:p>
            <a:endParaRPr lang="es-ES" dirty="0"/>
          </a:p>
        </p:txBody>
      </p:sp>
    </p:spTree>
    <p:extLst>
      <p:ext uri="{BB962C8B-B14F-4D97-AF65-F5344CB8AC3E}">
        <p14:creationId xmlns:p14="http://schemas.microsoft.com/office/powerpoint/2010/main" val="23932722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539735" y="3034472"/>
            <a:ext cx="5009000" cy="369332"/>
          </a:xfrm>
          <a:prstGeom prst="rect">
            <a:avLst/>
          </a:prstGeom>
        </p:spPr>
        <p:txBody>
          <a:bodyPr wrap="square">
            <a:spAutoFit/>
          </a:bodyPr>
          <a:lstStyle/>
          <a:p>
            <a:r>
              <a:rPr lang="es-ES" dirty="0"/>
              <a:t>https://youtu.be/8_69vy7ZBxE</a:t>
            </a:r>
          </a:p>
        </p:txBody>
      </p:sp>
    </p:spTree>
    <p:extLst>
      <p:ext uri="{BB962C8B-B14F-4D97-AF65-F5344CB8AC3E}">
        <p14:creationId xmlns:p14="http://schemas.microsoft.com/office/powerpoint/2010/main" val="26892973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2"/>
          <p:cNvGrpSpPr>
            <a:grpSpLocks/>
          </p:cNvGrpSpPr>
          <p:nvPr/>
        </p:nvGrpSpPr>
        <p:grpSpPr bwMode="auto">
          <a:xfrm>
            <a:off x="1524000" y="228600"/>
            <a:ext cx="8839200" cy="6254750"/>
            <a:chOff x="0" y="144"/>
            <a:chExt cx="5568" cy="3940"/>
          </a:xfrm>
        </p:grpSpPr>
        <p:pic>
          <p:nvPicPr>
            <p:cNvPr id="1003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
              <a:ext cx="2727" cy="2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144"/>
              <a:ext cx="2640" cy="2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 y="2354"/>
              <a:ext cx="3480" cy="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0358" name="Text Box 6"/>
          <p:cNvSpPr txBox="1">
            <a:spLocks noChangeArrowheads="1"/>
          </p:cNvSpPr>
          <p:nvPr/>
        </p:nvSpPr>
        <p:spPr bwMode="auto">
          <a:xfrm>
            <a:off x="1752600" y="3352801"/>
            <a:ext cx="3886200"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s-ES" altLang="es-ES">
                <a:solidFill>
                  <a:srgbClr val="FFFFFF"/>
                </a:solidFill>
                <a:latin typeface="Arial"/>
              </a:rPr>
              <a:t>      Construir demasiadas carreteras</a:t>
            </a:r>
          </a:p>
        </p:txBody>
      </p:sp>
      <p:sp>
        <p:nvSpPr>
          <p:cNvPr id="100360" name="Text Box 8"/>
          <p:cNvSpPr txBox="1">
            <a:spLocks noChangeArrowheads="1"/>
          </p:cNvSpPr>
          <p:nvPr/>
        </p:nvSpPr>
        <p:spPr bwMode="auto">
          <a:xfrm>
            <a:off x="6172200" y="3200401"/>
            <a:ext cx="4114800"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s-ES" altLang="es-ES">
                <a:solidFill>
                  <a:srgbClr val="FFFFFF"/>
                </a:solidFill>
                <a:latin typeface="Arial"/>
              </a:rPr>
              <a:t>           Cultivar en zonas forestales</a:t>
            </a:r>
          </a:p>
        </p:txBody>
      </p:sp>
      <p:sp>
        <p:nvSpPr>
          <p:cNvPr id="100361" name="Text Box 9"/>
          <p:cNvSpPr txBox="1">
            <a:spLocks noChangeArrowheads="1"/>
          </p:cNvSpPr>
          <p:nvPr/>
        </p:nvSpPr>
        <p:spPr bwMode="auto">
          <a:xfrm>
            <a:off x="3124200" y="5791201"/>
            <a:ext cx="5410200" cy="8540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s-ES" altLang="es-ES" sz="2000">
                <a:solidFill>
                  <a:srgbClr val="FFFFFF"/>
                </a:solidFill>
                <a:latin typeface="Arial"/>
              </a:rPr>
              <a:t>                          Talar árboles</a:t>
            </a:r>
          </a:p>
          <a:p>
            <a:pPr fontAlgn="base">
              <a:spcBef>
                <a:spcPct val="50000"/>
              </a:spcBef>
              <a:spcAft>
                <a:spcPct val="0"/>
              </a:spcAft>
            </a:pPr>
            <a:endParaRPr lang="es-ES" altLang="es-ES" sz="2000">
              <a:solidFill>
                <a:srgbClr val="000000"/>
              </a:solidFill>
              <a:latin typeface="Arial"/>
            </a:endParaRPr>
          </a:p>
        </p:txBody>
      </p:sp>
    </p:spTree>
    <p:extLst>
      <p:ext uri="{BB962C8B-B14F-4D97-AF65-F5344CB8AC3E}">
        <p14:creationId xmlns:p14="http://schemas.microsoft.com/office/powerpoint/2010/main" val="7811849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152400"/>
            <a:ext cx="6126163"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276601"/>
            <a:ext cx="3886200" cy="283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0" name="Text Box 4"/>
          <p:cNvSpPr txBox="1">
            <a:spLocks noChangeArrowheads="1"/>
          </p:cNvSpPr>
          <p:nvPr/>
        </p:nvSpPr>
        <p:spPr bwMode="auto">
          <a:xfrm>
            <a:off x="4343400" y="2819401"/>
            <a:ext cx="3048000"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s-ES" altLang="es-ES">
                <a:solidFill>
                  <a:srgbClr val="FFFFFF"/>
                </a:solidFill>
                <a:latin typeface="Arial"/>
              </a:rPr>
              <a:t>Producir muchas basuras</a:t>
            </a:r>
          </a:p>
        </p:txBody>
      </p:sp>
      <p:sp>
        <p:nvSpPr>
          <p:cNvPr id="101381" name="Text Box 5"/>
          <p:cNvSpPr txBox="1">
            <a:spLocks noChangeArrowheads="1"/>
          </p:cNvSpPr>
          <p:nvPr/>
        </p:nvSpPr>
        <p:spPr bwMode="auto">
          <a:xfrm>
            <a:off x="4343400" y="5867400"/>
            <a:ext cx="419100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s-ES" altLang="es-ES">
                <a:solidFill>
                  <a:srgbClr val="FFFFFF"/>
                </a:solidFill>
                <a:latin typeface="Arial"/>
              </a:rPr>
              <a:t>Tener fábricas que emiten muchos gases a la atmósfera</a:t>
            </a:r>
          </a:p>
        </p:txBody>
      </p:sp>
    </p:spTree>
    <p:extLst>
      <p:ext uri="{BB962C8B-B14F-4D97-AF65-F5344CB8AC3E}">
        <p14:creationId xmlns:p14="http://schemas.microsoft.com/office/powerpoint/2010/main" val="15267534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5303838" y="1358900"/>
            <a:ext cx="5040312" cy="1493838"/>
          </a:xfrm>
          <a:prstGeom prst="rect">
            <a:avLst/>
          </a:prstGeom>
          <a:noFill/>
          <a:ln w="28575">
            <a:solidFill>
              <a:srgbClr val="FFCC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s-ES_tradnl" altLang="es-ES" b="1" dirty="0">
                <a:solidFill>
                  <a:srgbClr val="333399"/>
                </a:solidFill>
                <a:latin typeface="Arial" charset="0"/>
              </a:rPr>
              <a:t>Hace  10.000 años el hombre inicia la domesticación de plantas y animales, y comienza a alterar los ecosistemas naturales y a transformarlos en campos de cultivo y pastoreo.</a:t>
            </a:r>
          </a:p>
        </p:txBody>
      </p:sp>
      <p:sp>
        <p:nvSpPr>
          <p:cNvPr id="64517" name="Text Box 5"/>
          <p:cNvSpPr txBox="1">
            <a:spLocks noChangeArrowheads="1"/>
          </p:cNvSpPr>
          <p:nvPr/>
        </p:nvSpPr>
        <p:spPr bwMode="auto">
          <a:xfrm>
            <a:off x="1703388" y="4616451"/>
            <a:ext cx="3402012" cy="1044575"/>
          </a:xfrm>
          <a:prstGeom prst="rect">
            <a:avLst/>
          </a:prstGeom>
          <a:solidFill>
            <a:srgbClr val="FFCC99"/>
          </a:solidFill>
          <a:ln w="381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s-ES_tradnl" altLang="es-ES" sz="2000" b="1" dirty="0">
                <a:solidFill>
                  <a:srgbClr val="C20E00"/>
                </a:solidFill>
                <a:latin typeface="Arial" charset="0"/>
              </a:rPr>
              <a:t>Así surge un paisaje transformado trabajado por el hombre</a:t>
            </a:r>
          </a:p>
        </p:txBody>
      </p:sp>
      <p:grpSp>
        <p:nvGrpSpPr>
          <p:cNvPr id="64518" name="Group 6"/>
          <p:cNvGrpSpPr>
            <a:grpSpLocks/>
          </p:cNvGrpSpPr>
          <p:nvPr/>
        </p:nvGrpSpPr>
        <p:grpSpPr bwMode="auto">
          <a:xfrm>
            <a:off x="1847850" y="981076"/>
            <a:ext cx="3240088" cy="2886075"/>
            <a:chOff x="240" y="816"/>
            <a:chExt cx="1872" cy="1564"/>
          </a:xfrm>
        </p:grpSpPr>
        <p:pic>
          <p:nvPicPr>
            <p:cNvPr id="64519" name="Picture 7"/>
            <p:cNvPicPr>
              <a:picLocks noChangeAspect="1" noChangeArrowheads="1"/>
            </p:cNvPicPr>
            <p:nvPr/>
          </p:nvPicPr>
          <p:blipFill>
            <a:blip r:embed="rId2" cstate="print">
              <a:lum bright="6000" contrast="28000"/>
              <a:extLst>
                <a:ext uri="{28A0092B-C50C-407E-A947-70E740481C1C}">
                  <a14:useLocalDpi xmlns:a14="http://schemas.microsoft.com/office/drawing/2010/main" val="0"/>
                </a:ext>
              </a:extLst>
            </a:blip>
            <a:srcRect/>
            <a:stretch>
              <a:fillRect/>
            </a:stretch>
          </p:blipFill>
          <p:spPr bwMode="auto">
            <a:xfrm>
              <a:off x="240" y="816"/>
              <a:ext cx="1872" cy="1316"/>
            </a:xfrm>
            <a:prstGeom prst="rect">
              <a:avLst/>
            </a:prstGeom>
            <a:noFill/>
            <a:ln w="57150" cmpd="thinThick">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64520" name="Text Box 8"/>
            <p:cNvSpPr txBox="1">
              <a:spLocks noChangeArrowheads="1"/>
            </p:cNvSpPr>
            <p:nvPr/>
          </p:nvSpPr>
          <p:spPr bwMode="auto">
            <a:xfrm>
              <a:off x="480" y="2160"/>
              <a:ext cx="1393" cy="220"/>
            </a:xfrm>
            <a:prstGeom prst="rect">
              <a:avLst/>
            </a:prstGeom>
            <a:solidFill>
              <a:schemeClr val="accent1"/>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s-ES_tradnl" altLang="es-ES" sz="2000" b="1" dirty="0">
                  <a:solidFill>
                    <a:srgbClr val="1E0375"/>
                  </a:solidFill>
                  <a:latin typeface="Arial" charset="0"/>
                </a:rPr>
                <a:t>EL NEOLITICO</a:t>
              </a:r>
            </a:p>
          </p:txBody>
        </p:sp>
      </p:grpSp>
      <p:sp>
        <p:nvSpPr>
          <p:cNvPr id="64522" name="Line 10"/>
          <p:cNvSpPr>
            <a:spLocks noChangeShapeType="1"/>
          </p:cNvSpPr>
          <p:nvPr/>
        </p:nvSpPr>
        <p:spPr bwMode="auto">
          <a:xfrm flipV="1">
            <a:off x="5257800" y="4038600"/>
            <a:ext cx="1676400" cy="5334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solidFill>
                <a:srgbClr val="000000"/>
              </a:solidFill>
              <a:latin typeface="Arial"/>
            </a:endParaRPr>
          </a:p>
        </p:txBody>
      </p:sp>
      <p:sp>
        <p:nvSpPr>
          <p:cNvPr id="64523" name="Line 11"/>
          <p:cNvSpPr>
            <a:spLocks noChangeShapeType="1"/>
          </p:cNvSpPr>
          <p:nvPr/>
        </p:nvSpPr>
        <p:spPr bwMode="auto">
          <a:xfrm>
            <a:off x="5257800" y="5486400"/>
            <a:ext cx="1752600" cy="2286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solidFill>
                <a:srgbClr val="000000"/>
              </a:solidFill>
              <a:latin typeface="Arial"/>
            </a:endParaRPr>
          </a:p>
        </p:txBody>
      </p:sp>
      <p:sp>
        <p:nvSpPr>
          <p:cNvPr id="64524" name="Text Box 12"/>
          <p:cNvSpPr txBox="1">
            <a:spLocks noChangeArrowheads="1"/>
          </p:cNvSpPr>
          <p:nvPr/>
        </p:nvSpPr>
        <p:spPr bwMode="auto">
          <a:xfrm>
            <a:off x="4079876" y="260350"/>
            <a:ext cx="56880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s-ES" altLang="es-ES" sz="3200" dirty="0">
                <a:solidFill>
                  <a:srgbClr val="000000"/>
                </a:solidFill>
                <a:latin typeface="Comic Sans MS" pitchFamily="66" charset="0"/>
              </a:rPr>
              <a:t>El ambiente mediterráneo</a:t>
            </a:r>
          </a:p>
        </p:txBody>
      </p:sp>
      <p:pic>
        <p:nvPicPr>
          <p:cNvPr id="2" name="Imagen 1"/>
          <p:cNvPicPr>
            <a:picLocks noChangeAspect="1"/>
          </p:cNvPicPr>
          <p:nvPr/>
        </p:nvPicPr>
        <p:blipFill>
          <a:blip r:embed="rId3"/>
          <a:stretch>
            <a:fillRect/>
          </a:stretch>
        </p:blipFill>
        <p:spPr>
          <a:xfrm>
            <a:off x="7216521" y="2852738"/>
            <a:ext cx="2894386" cy="1872190"/>
          </a:xfrm>
          <a:prstGeom prst="rect">
            <a:avLst/>
          </a:prstGeom>
        </p:spPr>
      </p:pic>
      <p:pic>
        <p:nvPicPr>
          <p:cNvPr id="3" name="Imagen 2"/>
          <p:cNvPicPr>
            <a:picLocks noChangeAspect="1"/>
          </p:cNvPicPr>
          <p:nvPr/>
        </p:nvPicPr>
        <p:blipFill>
          <a:blip r:embed="rId4"/>
          <a:stretch>
            <a:fillRect/>
          </a:stretch>
        </p:blipFill>
        <p:spPr>
          <a:xfrm>
            <a:off x="7188547" y="4855596"/>
            <a:ext cx="2950333" cy="2116905"/>
          </a:xfrm>
          <a:prstGeom prst="rect">
            <a:avLst/>
          </a:prstGeom>
        </p:spPr>
      </p:pic>
      <p:sp>
        <p:nvSpPr>
          <p:cNvPr id="16" name="5 Rectángulo"/>
          <p:cNvSpPr/>
          <p:nvPr/>
        </p:nvSpPr>
        <p:spPr>
          <a:xfrm>
            <a:off x="10168907" y="5522626"/>
            <a:ext cx="2053120" cy="91260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 b="1" dirty="0">
                <a:solidFill>
                  <a:srgbClr val="FFFFFF"/>
                </a:solidFill>
                <a:latin typeface="Arial"/>
              </a:rPr>
              <a:t>Urbanización </a:t>
            </a:r>
            <a:r>
              <a:rPr lang="es-ES" b="1" dirty="0" smtClean="0">
                <a:solidFill>
                  <a:srgbClr val="FFFFFF"/>
                </a:solidFill>
                <a:latin typeface="Arial"/>
              </a:rPr>
              <a:t>suelos</a:t>
            </a:r>
          </a:p>
          <a:p>
            <a:pPr algn="ctr" fontAlgn="base">
              <a:spcBef>
                <a:spcPct val="0"/>
              </a:spcBef>
              <a:spcAft>
                <a:spcPct val="0"/>
              </a:spcAft>
              <a:defRPr/>
            </a:pPr>
            <a:r>
              <a:rPr lang="es-ES" b="1" dirty="0" smtClean="0">
                <a:solidFill>
                  <a:srgbClr val="FFFFFF"/>
                </a:solidFill>
                <a:latin typeface="Arial"/>
              </a:rPr>
              <a:t> </a:t>
            </a:r>
            <a:r>
              <a:rPr lang="es-ES" b="1" dirty="0">
                <a:solidFill>
                  <a:srgbClr val="FFFFFF"/>
                </a:solidFill>
                <a:latin typeface="Arial"/>
              </a:rPr>
              <a:t>fértiles</a:t>
            </a:r>
          </a:p>
        </p:txBody>
      </p:sp>
      <p:sp>
        <p:nvSpPr>
          <p:cNvPr id="18" name="4 Rectángulo"/>
          <p:cNvSpPr/>
          <p:nvPr/>
        </p:nvSpPr>
        <p:spPr>
          <a:xfrm>
            <a:off x="10164372" y="3891288"/>
            <a:ext cx="2027628" cy="5927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 b="1" dirty="0" smtClean="0">
                <a:solidFill>
                  <a:srgbClr val="FFFFFF"/>
                </a:solidFill>
              </a:rPr>
              <a:t>Explotación</a:t>
            </a:r>
          </a:p>
          <a:p>
            <a:pPr algn="ctr" fontAlgn="base">
              <a:spcBef>
                <a:spcPct val="0"/>
              </a:spcBef>
              <a:spcAft>
                <a:spcPct val="0"/>
              </a:spcAft>
              <a:defRPr/>
            </a:pPr>
            <a:r>
              <a:rPr lang="es-ES" b="1" dirty="0" smtClean="0">
                <a:solidFill>
                  <a:srgbClr val="FFFFFF"/>
                </a:solidFill>
              </a:rPr>
              <a:t> </a:t>
            </a:r>
            <a:r>
              <a:rPr lang="es-ES" b="1" dirty="0">
                <a:solidFill>
                  <a:srgbClr val="FFFFFF"/>
                </a:solidFill>
              </a:rPr>
              <a:t>de canteras</a:t>
            </a:r>
          </a:p>
        </p:txBody>
      </p:sp>
    </p:spTree>
    <p:extLst>
      <p:ext uri="{BB962C8B-B14F-4D97-AF65-F5344CB8AC3E}">
        <p14:creationId xmlns:p14="http://schemas.microsoft.com/office/powerpoint/2010/main" val="3463376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lum contrast="14000"/>
            <a:extLst>
              <a:ext uri="{28A0092B-C50C-407E-A947-70E740481C1C}">
                <a14:useLocalDpi xmlns:a14="http://schemas.microsoft.com/office/drawing/2010/main" val="0"/>
              </a:ext>
            </a:extLst>
          </a:blip>
          <a:srcRect/>
          <a:stretch>
            <a:fillRect/>
          </a:stretch>
        </p:blipFill>
        <p:spPr bwMode="auto">
          <a:xfrm>
            <a:off x="1843296" y="3106738"/>
            <a:ext cx="25908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p:cNvPicPr>
            <a:picLocks noChangeAspect="1" noChangeArrowheads="1"/>
          </p:cNvPicPr>
          <p:nvPr/>
        </p:nvPicPr>
        <p:blipFill>
          <a:blip r:embed="rId3">
            <a:lum bright="-8000" contrast="26000"/>
            <a:extLst>
              <a:ext uri="{28A0092B-C50C-407E-A947-70E740481C1C}">
                <a14:useLocalDpi xmlns:a14="http://schemas.microsoft.com/office/drawing/2010/main" val="0"/>
              </a:ext>
            </a:extLst>
          </a:blip>
          <a:srcRect/>
          <a:stretch>
            <a:fillRect/>
          </a:stretch>
        </p:blipFill>
        <p:spPr bwMode="auto">
          <a:xfrm>
            <a:off x="4785622" y="3098402"/>
            <a:ext cx="2777331" cy="1702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3" name="Picture 5"/>
          <p:cNvPicPr>
            <a:picLocks noChangeAspect="1" noChangeArrowheads="1"/>
          </p:cNvPicPr>
          <p:nvPr/>
        </p:nvPicPr>
        <p:blipFill>
          <a:blip r:embed="rId4">
            <a:lum bright="-10000" contrast="22000"/>
            <a:extLst>
              <a:ext uri="{28A0092B-C50C-407E-A947-70E740481C1C}">
                <a14:useLocalDpi xmlns:a14="http://schemas.microsoft.com/office/drawing/2010/main" val="0"/>
              </a:ext>
            </a:extLst>
          </a:blip>
          <a:srcRect/>
          <a:stretch>
            <a:fillRect/>
          </a:stretch>
        </p:blipFill>
        <p:spPr bwMode="auto">
          <a:xfrm>
            <a:off x="1913146" y="5139156"/>
            <a:ext cx="24511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 Box 7"/>
          <p:cNvSpPr txBox="1">
            <a:spLocks noChangeArrowheads="1"/>
          </p:cNvSpPr>
          <p:nvPr/>
        </p:nvSpPr>
        <p:spPr bwMode="auto">
          <a:xfrm>
            <a:off x="8565057" y="4040229"/>
            <a:ext cx="3073400" cy="1920875"/>
          </a:xfrm>
          <a:prstGeom prst="rect">
            <a:avLst/>
          </a:prstGeom>
          <a:solidFill>
            <a:srgbClr val="FFFF99"/>
          </a:solidFill>
          <a:ln>
            <a:noFill/>
          </a:ln>
          <a:effectLst/>
          <a:scene3d>
            <a:camera prst="legacyObliqueTopRight"/>
            <a:lightRig rig="legacyFlat3" dir="b"/>
          </a:scene3d>
          <a:sp3d extrusionH="430200" prstMaterial="legacyMatte">
            <a:bevelT w="13500" h="13500" prst="angle"/>
            <a:bevelB w="13500" h="13500" prst="angle"/>
            <a:extrusionClr>
              <a:srgbClr val="FFFF99"/>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eaLnBrk="0" hangingPunct="0"/>
            <a:r>
              <a:rPr lang="es-ES_tradnl" altLang="es-ES" sz="2000" b="1" dirty="0">
                <a:solidFill>
                  <a:srgbClr val="DC1D13"/>
                </a:solidFill>
                <a:effectLst>
                  <a:outerShdw blurRad="38100" dist="38100" dir="2700000" algn="tl">
                    <a:srgbClr val="000000"/>
                  </a:outerShdw>
                </a:effectLst>
                <a:latin typeface="Arial" charset="0"/>
              </a:rPr>
              <a:t>Resultados: </a:t>
            </a:r>
          </a:p>
          <a:p>
            <a:pPr algn="ctr" eaLnBrk="0" hangingPunct="0"/>
            <a:r>
              <a:rPr lang="es-ES_tradnl" altLang="es-ES" sz="2000" b="1" dirty="0">
                <a:solidFill>
                  <a:srgbClr val="DC1D13"/>
                </a:solidFill>
                <a:effectLst>
                  <a:outerShdw blurRad="38100" dist="38100" dir="2700000" algn="tl">
                    <a:srgbClr val="000000"/>
                  </a:outerShdw>
                </a:effectLst>
                <a:latin typeface="Arial" charset="0"/>
              </a:rPr>
              <a:t>Pérdida de valores intrínsecos y desarrollo de un turismo de masa que no valora el medio natural</a:t>
            </a:r>
          </a:p>
        </p:txBody>
      </p:sp>
      <p:sp>
        <p:nvSpPr>
          <p:cNvPr id="68617" name="Rectangle 9"/>
          <p:cNvSpPr>
            <a:spLocks noChangeArrowheads="1"/>
          </p:cNvSpPr>
          <p:nvPr/>
        </p:nvSpPr>
        <p:spPr bwMode="auto">
          <a:xfrm>
            <a:off x="1843296" y="1268414"/>
            <a:ext cx="861991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s-ES_tradnl" altLang="es-ES" sz="2000" b="1" dirty="0">
                <a:solidFill>
                  <a:srgbClr val="333399"/>
                </a:solidFill>
                <a:latin typeface="Arial" charset="0"/>
              </a:rPr>
              <a:t>Superficies con importantes valores </a:t>
            </a:r>
            <a:r>
              <a:rPr lang="es-ES_tradnl" altLang="es-ES" sz="2000" b="1" dirty="0" smtClean="0">
                <a:solidFill>
                  <a:srgbClr val="333399"/>
                </a:solidFill>
                <a:latin typeface="Arial" charset="0"/>
              </a:rPr>
              <a:t>naturales </a:t>
            </a:r>
            <a:r>
              <a:rPr lang="es-ES" altLang="es-ES" sz="2000" b="1" dirty="0" smtClean="0">
                <a:solidFill>
                  <a:srgbClr val="333399"/>
                </a:solidFill>
                <a:latin typeface="Arial" charset="0"/>
              </a:rPr>
              <a:t>han sido sometidas</a:t>
            </a:r>
          </a:p>
          <a:p>
            <a:pPr algn="ctr" eaLnBrk="0" hangingPunct="0"/>
            <a:r>
              <a:rPr lang="es-ES" altLang="es-ES" sz="2000" b="1" dirty="0" smtClean="0">
                <a:solidFill>
                  <a:srgbClr val="333399"/>
                </a:solidFill>
                <a:latin typeface="Arial" charset="0"/>
              </a:rPr>
              <a:t> a una profunda transformación con fines turísticos </a:t>
            </a:r>
          </a:p>
          <a:p>
            <a:pPr algn="ctr" eaLnBrk="0" hangingPunct="0"/>
            <a:r>
              <a:rPr lang="es-ES_tradnl" altLang="es-ES" sz="2000" b="1" dirty="0" smtClean="0">
                <a:solidFill>
                  <a:srgbClr val="333399"/>
                </a:solidFill>
                <a:latin typeface="Arial" charset="0"/>
              </a:rPr>
              <a:t> </a:t>
            </a:r>
            <a:endParaRPr lang="es-ES_tradnl" altLang="es-ES" sz="2000" b="1" dirty="0">
              <a:solidFill>
                <a:srgbClr val="333399"/>
              </a:solidFill>
              <a:latin typeface="Arial" charset="0"/>
            </a:endParaRPr>
          </a:p>
        </p:txBody>
      </p:sp>
      <p:pic>
        <p:nvPicPr>
          <p:cNvPr id="68618" name="Picture 10"/>
          <p:cNvPicPr>
            <a:picLocks noChangeAspect="1" noChangeArrowheads="1"/>
          </p:cNvPicPr>
          <p:nvPr/>
        </p:nvPicPr>
        <p:blipFill>
          <a:blip r:embed="rId5" cstate="print">
            <a:lum bright="-8000"/>
            <a:extLst>
              <a:ext uri="{28A0092B-C50C-407E-A947-70E740481C1C}">
                <a14:useLocalDpi xmlns:a14="http://schemas.microsoft.com/office/drawing/2010/main" val="0"/>
              </a:ext>
            </a:extLst>
          </a:blip>
          <a:srcRect/>
          <a:stretch>
            <a:fillRect/>
          </a:stretch>
        </p:blipFill>
        <p:spPr bwMode="auto">
          <a:xfrm>
            <a:off x="4995544" y="5124166"/>
            <a:ext cx="2357486" cy="157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9" name="Text Box 11"/>
          <p:cNvSpPr txBox="1">
            <a:spLocks noChangeArrowheads="1"/>
          </p:cNvSpPr>
          <p:nvPr/>
        </p:nvSpPr>
        <p:spPr bwMode="auto">
          <a:xfrm>
            <a:off x="3863976" y="260350"/>
            <a:ext cx="54006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s-ES" altLang="es-ES" sz="3200" dirty="0">
                <a:solidFill>
                  <a:srgbClr val="000000"/>
                </a:solidFill>
                <a:latin typeface="Comic Sans MS" pitchFamily="66" charset="0"/>
              </a:rPr>
              <a:t>El ambiente mediterráneo</a:t>
            </a:r>
          </a:p>
        </p:txBody>
      </p:sp>
    </p:spTree>
    <p:extLst>
      <p:ext uri="{BB962C8B-B14F-4D97-AF65-F5344CB8AC3E}">
        <p14:creationId xmlns:p14="http://schemas.microsoft.com/office/powerpoint/2010/main" val="3387392469"/>
      </p:ext>
    </p:extLst>
  </p:cSld>
  <p:clrMapOvr>
    <a:masterClrMapping/>
  </p:clrMapOvr>
  <p:timing>
    <p:tnLst>
      <p:par>
        <p:cTn id="1" dur="indefinite" restart="never" nodeType="tmRoot"/>
      </p:par>
    </p:tnLst>
  </p:timing>
</p:sld>
</file>

<file path=ppt/theme/theme1.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TotalTime>
  <Words>3214</Words>
  <Application>Microsoft Office PowerPoint</Application>
  <PresentationFormat>Panorámica</PresentationFormat>
  <Paragraphs>246</Paragraphs>
  <Slides>55</Slides>
  <Notes>11</Notes>
  <HiddenSlides>0</HiddenSlides>
  <MMClips>0</MMClips>
  <ScaleCrop>false</ScaleCrop>
  <HeadingPairs>
    <vt:vector size="8" baseType="variant">
      <vt:variant>
        <vt:lpstr>Fuentes usadas</vt:lpstr>
      </vt:variant>
      <vt:variant>
        <vt:i4>13</vt:i4>
      </vt:variant>
      <vt:variant>
        <vt:lpstr>Tema</vt:lpstr>
      </vt:variant>
      <vt:variant>
        <vt:i4>1</vt:i4>
      </vt:variant>
      <vt:variant>
        <vt:lpstr>Servidores OLE incrustados</vt:lpstr>
      </vt:variant>
      <vt:variant>
        <vt:i4>3</vt:i4>
      </vt:variant>
      <vt:variant>
        <vt:lpstr>Títulos de diapositiva</vt:lpstr>
      </vt:variant>
      <vt:variant>
        <vt:i4>55</vt:i4>
      </vt:variant>
    </vt:vector>
  </HeadingPairs>
  <TitlesOfParts>
    <vt:vector size="72" baseType="lpstr">
      <vt:lpstr>AcmeFont</vt:lpstr>
      <vt:lpstr>Arial</vt:lpstr>
      <vt:lpstr>Arial Black</vt:lpstr>
      <vt:lpstr>Arial Rounded MT Bold</vt:lpstr>
      <vt:lpstr>Arial Unicode MS</vt:lpstr>
      <vt:lpstr>Calibri</vt:lpstr>
      <vt:lpstr>Comic Sans MS</vt:lpstr>
      <vt:lpstr>Franklin Gothic Book</vt:lpstr>
      <vt:lpstr>Georgia</vt:lpstr>
      <vt:lpstr>Palatino Linotype</vt:lpstr>
      <vt:lpstr>Tahoma</vt:lpstr>
      <vt:lpstr>Times New Roman</vt:lpstr>
      <vt:lpstr>Verdana</vt:lpstr>
      <vt:lpstr>2_Diseño predeterminado</vt:lpstr>
      <vt:lpstr>Foto de Photo Editor</vt:lpstr>
      <vt:lpstr>Picture</vt:lpstr>
      <vt:lpstr>Fotografía de Photo Editor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Amenazas de destrucción o deterioro del suelo : Degradación del suelo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Carmen</dc:creator>
  <cp:lastModifiedBy>Carmen</cp:lastModifiedBy>
  <cp:revision>60</cp:revision>
  <dcterms:created xsi:type="dcterms:W3CDTF">2023-10-19T06:00:30Z</dcterms:created>
  <dcterms:modified xsi:type="dcterms:W3CDTF">2023-10-19T23:51:39Z</dcterms:modified>
</cp:coreProperties>
</file>